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7" r:id="rId2"/>
    <p:sldId id="258" r:id="rId3"/>
    <p:sldId id="265" r:id="rId4"/>
    <p:sldId id="268" r:id="rId5"/>
    <p:sldId id="264" r:id="rId6"/>
    <p:sldId id="269" r:id="rId7"/>
    <p:sldId id="270" r:id="rId8"/>
    <p:sldId id="272" r:id="rId9"/>
    <p:sldId id="273" r:id="rId10"/>
    <p:sldId id="274" r:id="rId11"/>
    <p:sldId id="275" r:id="rId12"/>
    <p:sldId id="267"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30" y="-73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3600"/>
            </a:pPr>
            <a:r>
              <a:rPr lang="es-CR" sz="3600"/>
              <a:t>Acciones de Personal</a:t>
            </a:r>
          </a:p>
        </c:rich>
      </c:tx>
      <c:layout>
        <c:manualLayout>
          <c:xMode val="edge"/>
          <c:yMode val="edge"/>
          <c:x val="0.21207354738362405"/>
          <c:y val="0"/>
        </c:manualLayout>
      </c:layout>
      <c:overlay val="0"/>
    </c:title>
    <c:autoTitleDeleted val="0"/>
    <c:plotArea>
      <c:layout/>
      <c:pieChart>
        <c:varyColors val="1"/>
        <c:ser>
          <c:idx val="0"/>
          <c:order val="0"/>
          <c:dPt>
            <c:idx val="0"/>
            <c:bubble3D val="0"/>
            <c:explosion val="4"/>
          </c:dPt>
          <c:dPt>
            <c:idx val="1"/>
            <c:bubble3D val="0"/>
            <c:explosion val="22"/>
          </c:dPt>
          <c:dLbls>
            <c:txPr>
              <a:bodyPr/>
              <a:lstStyle/>
              <a:p>
                <a:pPr>
                  <a:defRPr sz="2800" b="1"/>
                </a:pPr>
                <a:endParaRPr lang="es-CR"/>
              </a:p>
            </c:txPr>
            <c:showLegendKey val="0"/>
            <c:showVal val="0"/>
            <c:showCatName val="0"/>
            <c:showSerName val="0"/>
            <c:showPercent val="1"/>
            <c:showBubbleSize val="0"/>
            <c:showLeaderLines val="1"/>
          </c:dLbls>
          <c:cat>
            <c:strRef>
              <c:f>Hoja1!$B$1:$C$2</c:f>
              <c:strCache>
                <c:ptCount val="2"/>
                <c:pt idx="0">
                  <c:v>Incapacidades    1143</c:v>
                </c:pt>
                <c:pt idx="1">
                  <c:v>Vacaciones          2651 </c:v>
                </c:pt>
              </c:strCache>
            </c:strRef>
          </c:cat>
          <c:val>
            <c:numRef>
              <c:f>Hoja1!$B$3:$C$3</c:f>
              <c:numCache>
                <c:formatCode>General</c:formatCode>
                <c:ptCount val="2"/>
                <c:pt idx="0">
                  <c:v>143</c:v>
                </c:pt>
                <c:pt idx="1">
                  <c:v>2651</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2800"/>
          </a:pPr>
          <a:endParaRPr lang="es-CR"/>
        </a:p>
      </c:txPr>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s-C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58404976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y subtítulo">
    <p:spTree>
      <p:nvGrpSpPr>
        <p:cNvPr id="1" name=""/>
        <p:cNvGrpSpPr/>
        <p:nvPr/>
      </p:nvGrpSpPr>
      <p:grpSpPr>
        <a:xfrm>
          <a:off x="0" y="0"/>
          <a:ext cx="0" cy="0"/>
          <a:chOff x="0" y="0"/>
          <a:chExt cx="0" cy="0"/>
        </a:xfrm>
      </p:grpSpPr>
      <p:sp>
        <p:nvSpPr>
          <p:cNvPr id="11" name="Texto del título"/>
          <p:cNvSpPr txBox="1">
            <a:spLocks noGrp="1"/>
          </p:cNvSpPr>
          <p:nvPr>
            <p:ph type="title"/>
          </p:nvPr>
        </p:nvSpPr>
        <p:spPr>
          <a:xfrm>
            <a:off x="1270000" y="1638300"/>
            <a:ext cx="10464800" cy="3302000"/>
          </a:xfrm>
          <a:prstGeom prst="rect">
            <a:avLst/>
          </a:prstGeom>
        </p:spPr>
        <p:txBody>
          <a:bodyPr anchor="b"/>
          <a:lstStyle/>
          <a:p>
            <a:r>
              <a:t>Texto del título</a:t>
            </a:r>
          </a:p>
        </p:txBody>
      </p:sp>
      <p:sp>
        <p:nvSpPr>
          <p:cNvPr id="12" name="Nivel de texto 1…"/>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
    <p:spTree>
      <p:nvGrpSpPr>
        <p:cNvPr id="1" name=""/>
        <p:cNvGrpSpPr/>
        <p:nvPr/>
      </p:nvGrpSpPr>
      <p:grpSpPr>
        <a:xfrm>
          <a:off x="0" y="0"/>
          <a:ext cx="0" cy="0"/>
          <a:chOff x="0" y="0"/>
          <a:chExt cx="0" cy="0"/>
        </a:xfrm>
      </p:grpSpPr>
      <p:sp>
        <p:nvSpPr>
          <p:cNvPr id="93" name="– Juan López"/>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 Juan López</a:t>
            </a:r>
          </a:p>
        </p:txBody>
      </p:sp>
      <p:sp>
        <p:nvSpPr>
          <p:cNvPr id="94" name="“Escribir una cita aquí”"/>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“Escribir una cita aquí” </a:t>
            </a:r>
          </a:p>
        </p:txBody>
      </p:sp>
      <p:sp>
        <p:nvSpPr>
          <p:cNvPr id="9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Imagen"/>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horizontal)">
    <p:spTree>
      <p:nvGrpSpPr>
        <p:cNvPr id="1" name=""/>
        <p:cNvGrpSpPr/>
        <p:nvPr/>
      </p:nvGrpSpPr>
      <p:grpSpPr>
        <a:xfrm>
          <a:off x="0" y="0"/>
          <a:ext cx="0" cy="0"/>
          <a:chOff x="0" y="0"/>
          <a:chExt cx="0" cy="0"/>
        </a:xfrm>
      </p:grpSpPr>
      <p:sp>
        <p:nvSpPr>
          <p:cNvPr id="20" name="Imagen"/>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Texto del título"/>
          <p:cNvSpPr txBox="1">
            <a:spLocks noGrp="1"/>
          </p:cNvSpPr>
          <p:nvPr>
            <p:ph type="title"/>
          </p:nvPr>
        </p:nvSpPr>
        <p:spPr>
          <a:xfrm>
            <a:off x="1270000" y="6718300"/>
            <a:ext cx="10464800" cy="1422400"/>
          </a:xfrm>
          <a:prstGeom prst="rect">
            <a:avLst/>
          </a:prstGeom>
        </p:spPr>
        <p:txBody>
          <a:bodyPr anchor="b"/>
          <a:lstStyle/>
          <a:p>
            <a:r>
              <a:t>Texto del título</a:t>
            </a:r>
          </a:p>
        </p:txBody>
      </p:sp>
      <p:sp>
        <p:nvSpPr>
          <p:cNvPr id="22" name="Nivel de texto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23" name="Número de diapositiva"/>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centro)">
    <p:spTree>
      <p:nvGrpSpPr>
        <p:cNvPr id="1" name=""/>
        <p:cNvGrpSpPr/>
        <p:nvPr/>
      </p:nvGrpSpPr>
      <p:grpSpPr>
        <a:xfrm>
          <a:off x="0" y="0"/>
          <a:ext cx="0" cy="0"/>
          <a:chOff x="0" y="0"/>
          <a:chExt cx="0" cy="0"/>
        </a:xfrm>
      </p:grpSpPr>
      <p:sp>
        <p:nvSpPr>
          <p:cNvPr id="30" name="Texto del título"/>
          <p:cNvSpPr txBox="1">
            <a:spLocks noGrp="1"/>
          </p:cNvSpPr>
          <p:nvPr>
            <p:ph type="title"/>
          </p:nvPr>
        </p:nvSpPr>
        <p:spPr>
          <a:xfrm>
            <a:off x="1270000" y="3225800"/>
            <a:ext cx="10464800" cy="3302000"/>
          </a:xfrm>
          <a:prstGeom prst="rect">
            <a:avLst/>
          </a:prstGeom>
        </p:spPr>
        <p:txBody>
          <a:bodyPr/>
          <a:lstStyle/>
          <a:p>
            <a:r>
              <a:t>Texto del título</a:t>
            </a: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vertical)">
    <p:spTree>
      <p:nvGrpSpPr>
        <p:cNvPr id="1" name=""/>
        <p:cNvGrpSpPr/>
        <p:nvPr/>
      </p:nvGrpSpPr>
      <p:grpSpPr>
        <a:xfrm>
          <a:off x="0" y="0"/>
          <a:ext cx="0" cy="0"/>
          <a:chOff x="0" y="0"/>
          <a:chExt cx="0" cy="0"/>
        </a:xfrm>
      </p:grpSpPr>
      <p:sp>
        <p:nvSpPr>
          <p:cNvPr id="38" name="Imagen"/>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Texto del título"/>
          <p:cNvSpPr txBox="1">
            <a:spLocks noGrp="1"/>
          </p:cNvSpPr>
          <p:nvPr>
            <p:ph type="title"/>
          </p:nvPr>
        </p:nvSpPr>
        <p:spPr>
          <a:xfrm>
            <a:off x="952500" y="635000"/>
            <a:ext cx="5334000" cy="3987800"/>
          </a:xfrm>
          <a:prstGeom prst="rect">
            <a:avLst/>
          </a:prstGeom>
        </p:spPr>
        <p:txBody>
          <a:bodyPr anchor="b"/>
          <a:lstStyle>
            <a:lvl1pPr>
              <a:defRPr sz="6000"/>
            </a:lvl1pPr>
          </a:lstStyle>
          <a:p>
            <a:r>
              <a:t>Texto del título</a:t>
            </a:r>
          </a:p>
        </p:txBody>
      </p:sp>
      <p:sp>
        <p:nvSpPr>
          <p:cNvPr id="40" name="Nivel de texto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4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ítulo (arriba)">
    <p:spTree>
      <p:nvGrpSpPr>
        <p:cNvPr id="1" name=""/>
        <p:cNvGrpSpPr/>
        <p:nvPr/>
      </p:nvGrpSpPr>
      <p:grpSpPr>
        <a:xfrm>
          <a:off x="0" y="0"/>
          <a:ext cx="0" cy="0"/>
          <a:chOff x="0" y="0"/>
          <a:chExt cx="0" cy="0"/>
        </a:xfrm>
      </p:grpSpPr>
      <p:sp>
        <p:nvSpPr>
          <p:cNvPr id="48" name="Texto del título"/>
          <p:cNvSpPr txBox="1">
            <a:spLocks noGrp="1"/>
          </p:cNvSpPr>
          <p:nvPr>
            <p:ph type="title"/>
          </p:nvPr>
        </p:nvSpPr>
        <p:spPr>
          <a:prstGeom prst="rect">
            <a:avLst/>
          </a:prstGeom>
        </p:spPr>
        <p:txBody>
          <a:bodyPr/>
          <a:lstStyle/>
          <a:p>
            <a:r>
              <a:t>Texto del título</a:t>
            </a: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y viñetas">
    <p:spTree>
      <p:nvGrpSpPr>
        <p:cNvPr id="1" name=""/>
        <p:cNvGrpSpPr/>
        <p:nvPr/>
      </p:nvGrpSpPr>
      <p:grpSpPr>
        <a:xfrm>
          <a:off x="0" y="0"/>
          <a:ext cx="0" cy="0"/>
          <a:chOff x="0" y="0"/>
          <a:chExt cx="0" cy="0"/>
        </a:xfrm>
      </p:grpSpPr>
      <p:sp>
        <p:nvSpPr>
          <p:cNvPr id="56" name="Texto del título"/>
          <p:cNvSpPr txBox="1">
            <a:spLocks noGrp="1"/>
          </p:cNvSpPr>
          <p:nvPr>
            <p:ph type="title"/>
          </p:nvPr>
        </p:nvSpPr>
        <p:spPr>
          <a:prstGeom prst="rect">
            <a:avLst/>
          </a:prstGeom>
        </p:spPr>
        <p:txBody>
          <a:bodyPr/>
          <a:lstStyle/>
          <a:p>
            <a:r>
              <a:t>Texto del título</a:t>
            </a:r>
          </a:p>
        </p:txBody>
      </p:sp>
      <p:sp>
        <p:nvSpPr>
          <p:cNvPr id="57"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5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ítulo, viñetas y foto">
    <p:spTree>
      <p:nvGrpSpPr>
        <p:cNvPr id="1" name=""/>
        <p:cNvGrpSpPr/>
        <p:nvPr/>
      </p:nvGrpSpPr>
      <p:grpSpPr>
        <a:xfrm>
          <a:off x="0" y="0"/>
          <a:ext cx="0" cy="0"/>
          <a:chOff x="0" y="0"/>
          <a:chExt cx="0" cy="0"/>
        </a:xfrm>
      </p:grpSpPr>
      <p:sp>
        <p:nvSpPr>
          <p:cNvPr id="65" name="Imagen"/>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Texto del título"/>
          <p:cNvSpPr txBox="1">
            <a:spLocks noGrp="1"/>
          </p:cNvSpPr>
          <p:nvPr>
            <p:ph type="title"/>
          </p:nvPr>
        </p:nvSpPr>
        <p:spPr>
          <a:prstGeom prst="rect">
            <a:avLst/>
          </a:prstGeom>
        </p:spPr>
        <p:txBody>
          <a:bodyPr/>
          <a:lstStyle/>
          <a:p>
            <a:r>
              <a:t>Texto del título</a:t>
            </a:r>
          </a:p>
        </p:txBody>
      </p:sp>
      <p:sp>
        <p:nvSpPr>
          <p:cNvPr id="67" name="Nivel de texto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Nivel de texto 1</a:t>
            </a:r>
          </a:p>
          <a:p>
            <a:pPr lvl="1"/>
            <a:r>
              <a:t>Nivel de texto 2</a:t>
            </a:r>
          </a:p>
          <a:p>
            <a:pPr lvl="2"/>
            <a:r>
              <a:t>Nivel de texto 3</a:t>
            </a:r>
          </a:p>
          <a:p>
            <a:pPr lvl="3"/>
            <a:r>
              <a:t>Nivel de texto 4</a:t>
            </a:r>
          </a:p>
          <a:p>
            <a:pPr lvl="4"/>
            <a:r>
              <a:t>Nivel de texto 5</a:t>
            </a:r>
          </a:p>
        </p:txBody>
      </p:sp>
      <p:sp>
        <p:nvSpPr>
          <p:cNvPr id="6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iñetas">
    <p:spTree>
      <p:nvGrpSpPr>
        <p:cNvPr id="1" name=""/>
        <p:cNvGrpSpPr/>
        <p:nvPr/>
      </p:nvGrpSpPr>
      <p:grpSpPr>
        <a:xfrm>
          <a:off x="0" y="0"/>
          <a:ext cx="0" cy="0"/>
          <a:chOff x="0" y="0"/>
          <a:chExt cx="0" cy="0"/>
        </a:xfrm>
      </p:grpSpPr>
      <p:sp>
        <p:nvSpPr>
          <p:cNvPr id="75" name="Nivel de texto 1…"/>
          <p:cNvSpPr txBox="1">
            <a:spLocks noGrp="1"/>
          </p:cNvSpPr>
          <p:nvPr>
            <p:ph type="body" idx="1"/>
          </p:nvPr>
        </p:nvSpPr>
        <p:spPr>
          <a:xfrm>
            <a:off x="952500" y="1270000"/>
            <a:ext cx="11099800" cy="721360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fotos">
    <p:spTree>
      <p:nvGrpSpPr>
        <p:cNvPr id="1" name=""/>
        <p:cNvGrpSpPr/>
        <p:nvPr/>
      </p:nvGrpSpPr>
      <p:grpSpPr>
        <a:xfrm>
          <a:off x="0" y="0"/>
          <a:ext cx="0" cy="0"/>
          <a:chOff x="0" y="0"/>
          <a:chExt cx="0" cy="0"/>
        </a:xfrm>
      </p:grpSpPr>
      <p:sp>
        <p:nvSpPr>
          <p:cNvPr id="83" name="Imagen"/>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n"/>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Imagen"/>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Texto del título</a:t>
            </a:r>
          </a:p>
        </p:txBody>
      </p:sp>
      <p:sp>
        <p:nvSpPr>
          <p:cNvPr id="3" name="Nivel de texto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ítulo"/>
          <p:cNvSpPr txBox="1">
            <a:spLocks noGrp="1"/>
          </p:cNvSpPr>
          <p:nvPr>
            <p:ph type="ctrTitle"/>
          </p:nvPr>
        </p:nvSpPr>
        <p:spPr>
          <a:prstGeom prst="rect">
            <a:avLst/>
          </a:prstGeom>
        </p:spPr>
        <p:txBody>
          <a:bodyPr/>
          <a:lstStyle/>
          <a:p>
            <a:endParaRPr/>
          </a:p>
        </p:txBody>
      </p:sp>
      <p:sp>
        <p:nvSpPr>
          <p:cNvPr id="124" name="Cuerpo"/>
          <p:cNvSpPr txBox="1">
            <a:spLocks noGrp="1"/>
          </p:cNvSpPr>
          <p:nvPr>
            <p:ph type="subTitle" sz="quarter" idx="1"/>
          </p:nvPr>
        </p:nvSpPr>
        <p:spPr>
          <a:prstGeom prst="rect">
            <a:avLst/>
          </a:prstGeom>
        </p:spPr>
        <p:txBody>
          <a:bodyPr/>
          <a:lstStyle/>
          <a:p>
            <a:endParaRPr/>
          </a:p>
        </p:txBody>
      </p:sp>
      <p:pic>
        <p:nvPicPr>
          <p:cNvPr id="125" name="PPT - Bomberos-02.png" descr="PPT - Bomberos-02.png"/>
          <p:cNvPicPr>
            <a:picLocks noChangeAspect="1"/>
          </p:cNvPicPr>
          <p:nvPr/>
        </p:nvPicPr>
        <p:blipFill>
          <a:blip r:embed="rId2">
            <a:extLst/>
          </a:blip>
          <a:stretch>
            <a:fillRect/>
          </a:stretch>
        </p:blipFill>
        <p:spPr>
          <a:xfrm>
            <a:off x="-798" y="0"/>
            <a:ext cx="12822734" cy="97536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0" y="6889"/>
            <a:ext cx="13322023" cy="9746712"/>
          </a:xfrm>
          <a:prstGeom prst="rect">
            <a:avLst/>
          </a:prstGeom>
          <a:ln w="12700">
            <a:miter lim="400000"/>
          </a:ln>
        </p:spPr>
      </p:pic>
      <p:sp>
        <p:nvSpPr>
          <p:cNvPr id="8" name="Subtítulo Principal"/>
          <p:cNvSpPr txBox="1"/>
          <p:nvPr/>
        </p:nvSpPr>
        <p:spPr>
          <a:xfrm>
            <a:off x="623692" y="103947"/>
            <a:ext cx="12666930" cy="1887696"/>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r>
              <a:rPr lang="es-CR" sz="6000" dirty="0"/>
              <a:t>Tabla de Régimen Salario Integral </a:t>
            </a:r>
          </a:p>
          <a:p>
            <a:endParaRPr dirty="0"/>
          </a:p>
        </p:txBody>
      </p:sp>
      <p:graphicFrame>
        <p:nvGraphicFramePr>
          <p:cNvPr id="2" name="1 Tabla"/>
          <p:cNvGraphicFramePr>
            <a:graphicFrameLocks noGrp="1"/>
          </p:cNvGraphicFramePr>
          <p:nvPr>
            <p:extLst>
              <p:ext uri="{D42A27DB-BD31-4B8C-83A1-F6EECF244321}">
                <p14:modId xmlns:p14="http://schemas.microsoft.com/office/powerpoint/2010/main" val="1812132739"/>
              </p:ext>
            </p:extLst>
          </p:nvPr>
        </p:nvGraphicFramePr>
        <p:xfrm>
          <a:off x="1101800" y="1061442"/>
          <a:ext cx="9937104" cy="8353221"/>
        </p:xfrm>
        <a:graphic>
          <a:graphicData uri="http://schemas.openxmlformats.org/drawingml/2006/table">
            <a:tbl>
              <a:tblPr firstRow="1" firstCol="1" bandRow="1"/>
              <a:tblGrid>
                <a:gridCol w="1080120"/>
                <a:gridCol w="1008112"/>
                <a:gridCol w="936104"/>
                <a:gridCol w="1008112"/>
                <a:gridCol w="936104"/>
                <a:gridCol w="720080"/>
                <a:gridCol w="864096"/>
                <a:gridCol w="936104"/>
                <a:gridCol w="1296144"/>
                <a:gridCol w="1152128"/>
              </a:tblGrid>
              <a:tr h="171450">
                <a:tc>
                  <a:txBody>
                    <a:bodyPr/>
                    <a:lstStyle/>
                    <a:p>
                      <a:pPr>
                        <a:lnSpc>
                          <a:spcPct val="115000"/>
                        </a:lnSpc>
                        <a:spcAft>
                          <a:spcPts val="0"/>
                        </a:spcAft>
                      </a:pPr>
                      <a:r>
                        <a:rPr lang="es-CR" sz="1200" b="1" dirty="0">
                          <a:solidFill>
                            <a:srgbClr val="FFFFFF"/>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gridSpan="3">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Sección Administrativa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hMerge="1">
                  <a:txBody>
                    <a:bodyPr/>
                    <a:lstStyle/>
                    <a:p>
                      <a:endParaRPr lang="es-CR"/>
                    </a:p>
                  </a:txBody>
                  <a:tcPr/>
                </a:tc>
                <a:tc hMerge="1">
                  <a:txBody>
                    <a:bodyPr/>
                    <a:lstStyle/>
                    <a:p>
                      <a:endParaRPr lang="es-CR"/>
                    </a:p>
                  </a:txBody>
                  <a:tcPr/>
                </a:tc>
                <a:tc gridSpan="2">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Sección Bomberos</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hMerge="1">
                  <a:txBody>
                    <a:bodyPr/>
                    <a:lstStyle/>
                    <a:p>
                      <a:endParaRPr lang="es-CR"/>
                    </a:p>
                  </a:txBody>
                  <a:tcPr/>
                </a:tc>
                <a:tc gridSpan="4">
                  <a:txBody>
                    <a:bodyPr/>
                    <a:lstStyle/>
                    <a:p>
                      <a:pPr algn="ctr">
                        <a:lnSpc>
                          <a:spcPct val="115000"/>
                        </a:lnSpc>
                        <a:spcAft>
                          <a:spcPts val="0"/>
                        </a:spcAft>
                      </a:pPr>
                      <a:r>
                        <a:rPr lang="es-CR" sz="1200" b="1">
                          <a:solidFill>
                            <a:srgbClr val="FFFFFF"/>
                          </a:solidFill>
                          <a:effectLst/>
                          <a:latin typeface="Arial"/>
                          <a:ea typeface="Times New Roman"/>
                          <a:cs typeface="Times New Roman"/>
                        </a:rPr>
                        <a:t>Sección Informática</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hMerge="1">
                  <a:txBody>
                    <a:bodyPr/>
                    <a:lstStyle/>
                    <a:p>
                      <a:endParaRPr lang="es-CR"/>
                    </a:p>
                  </a:txBody>
                  <a:tcPr/>
                </a:tc>
                <a:tc hMerge="1">
                  <a:txBody>
                    <a:bodyPr/>
                    <a:lstStyle/>
                    <a:p>
                      <a:endParaRPr lang="es-CR"/>
                    </a:p>
                  </a:txBody>
                  <a:tcPr/>
                </a:tc>
                <a:tc hMerge="1">
                  <a:txBody>
                    <a:bodyPr/>
                    <a:lstStyle/>
                    <a:p>
                      <a:endParaRPr lang="es-CR"/>
                    </a:p>
                  </a:txBody>
                  <a:tcPr/>
                </a:tc>
              </a:tr>
              <a:tr h="797800">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Categoría </a:t>
                      </a:r>
                      <a:r>
                        <a:rPr lang="es-CR" sz="1200" b="1" dirty="0" err="1">
                          <a:solidFill>
                            <a:srgbClr val="FFFFFF"/>
                          </a:solidFill>
                          <a:effectLst/>
                          <a:latin typeface="Arial"/>
                          <a:ea typeface="Times New Roman"/>
                          <a:cs typeface="Times New Roman"/>
                        </a:rPr>
                        <a:t>refencia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Salario Integral</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a:solidFill>
                            <a:srgbClr val="FFFFFF"/>
                          </a:solidFill>
                          <a:effectLst/>
                          <a:latin typeface="Arial"/>
                          <a:ea typeface="Times New Roman"/>
                          <a:cs typeface="Times New Roman"/>
                        </a:rPr>
                        <a:t>Con Dedicación Exclusiva</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a:solidFill>
                            <a:srgbClr val="FFFFFF"/>
                          </a:solidFill>
                          <a:effectLst/>
                          <a:latin typeface="Arial"/>
                          <a:ea typeface="Times New Roman"/>
                          <a:cs typeface="Times New Roman"/>
                        </a:rPr>
                        <a:t>Con Prohibición</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a:solidFill>
                            <a:srgbClr val="FFFFFF"/>
                          </a:solidFill>
                          <a:effectLst/>
                          <a:latin typeface="Arial"/>
                          <a:ea typeface="Times New Roman"/>
                          <a:cs typeface="Times New Roman"/>
                        </a:rPr>
                        <a:t>Categoría refencia</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Salario Total</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a:solidFill>
                            <a:srgbClr val="FFFFFF"/>
                          </a:solidFill>
                          <a:effectLst/>
                          <a:latin typeface="Arial"/>
                          <a:ea typeface="Times New Roman"/>
                          <a:cs typeface="Times New Roman"/>
                        </a:rPr>
                        <a:t>Categoría refencia</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a:solidFill>
                            <a:srgbClr val="FFFFFF"/>
                          </a:solidFill>
                          <a:effectLst/>
                          <a:latin typeface="Arial"/>
                          <a:ea typeface="Times New Roman"/>
                          <a:cs typeface="Times New Roman"/>
                        </a:rPr>
                        <a:t>Salario Integral</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Con Dedicación Exclusiva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a:solidFill>
                            <a:srgbClr val="FFFFFF"/>
                          </a:solidFill>
                          <a:effectLst/>
                          <a:latin typeface="Arial"/>
                          <a:ea typeface="Times New Roman"/>
                          <a:cs typeface="Times New Roman"/>
                        </a:rPr>
                        <a:t>Con Prohibición</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r>
              <a:tr h="430982">
                <a:tc>
                  <a:txBody>
                    <a:bodyPr/>
                    <a:lstStyle/>
                    <a:p>
                      <a:pPr algn="ctr">
                        <a:lnSpc>
                          <a:spcPct val="115000"/>
                        </a:lnSpc>
                        <a:spcAft>
                          <a:spcPts val="0"/>
                        </a:spcAft>
                      </a:pPr>
                      <a:r>
                        <a:rPr lang="es-CR" sz="1400" b="1">
                          <a:solidFill>
                            <a:srgbClr val="000000"/>
                          </a:solidFill>
                          <a:effectLst/>
                          <a:latin typeface="Arial"/>
                          <a:ea typeface="Times New Roman"/>
                          <a:cs typeface="Times New Roman"/>
                        </a:rPr>
                        <a:t>22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738,488</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877,937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dirty="0">
                          <a:solidFill>
                            <a:srgbClr val="000000"/>
                          </a:solidFill>
                          <a:effectLst/>
                          <a:latin typeface="Arial"/>
                          <a:ea typeface="Times New Roman"/>
                          <a:cs typeface="Times New Roman"/>
                        </a:rPr>
                        <a:t>105</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586,554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775,412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931,006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639,344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821,937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948,790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1,234,207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986,957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703,278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871,253</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1,000,972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1,046,268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dirty="0">
                          <a:solidFill>
                            <a:srgbClr val="000000"/>
                          </a:solidFill>
                          <a:effectLst/>
                          <a:latin typeface="Arial"/>
                          <a:ea typeface="Times New Roman"/>
                          <a:cs typeface="Times New Roman"/>
                        </a:rPr>
                        <a:t>108</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766,573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923,529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1,056,188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1,109,141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827,899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978,940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1,114,622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1,176,380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dirty="0">
                          <a:solidFill>
                            <a:srgbClr val="000000"/>
                          </a:solidFill>
                          <a:effectLst/>
                          <a:latin typeface="Arial"/>
                          <a:ea typeface="Times New Roman"/>
                          <a:cs typeface="Times New Roman"/>
                        </a:rPr>
                        <a:t>110</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902,410</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1,056,929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1,404,598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1,037,677</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1,197,184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1,556,074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111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983,627</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1,302,148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1,575,166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1,099,937</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1,383,577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112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1,072,153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1,395,867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1,165,934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1,454,157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113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1,168,647</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1,497,649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1,235,890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1,529,303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114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1,273,825</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1,608,816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1,310,043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1,608,213</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115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1,388,470</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1,728,949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1,441,047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1,779,433</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116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1,513,432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1,859,504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1,585,152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1,934,759</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2,234,423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1,680,261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2,049,717</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1,781,077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2,156,652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 </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1,887,941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2,288,644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2,632,104</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2,001,218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2,423,586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2,121,291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2,550,724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40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2,248,568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2,705,676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 </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41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2,473,425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2,954,184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 </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42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2,621,831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3,110,682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 </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43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2,779,141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3,309,296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44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2,945,889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3,535,483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45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3,087,751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3,853,427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 </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22252618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0" y="6889"/>
            <a:ext cx="13322023" cy="9746712"/>
          </a:xfrm>
          <a:prstGeom prst="rect">
            <a:avLst/>
          </a:prstGeom>
          <a:ln w="12700">
            <a:miter lim="400000"/>
          </a:ln>
        </p:spPr>
      </p:pic>
      <p:sp>
        <p:nvSpPr>
          <p:cNvPr id="8" name="Subtítulo Principal"/>
          <p:cNvSpPr txBox="1"/>
          <p:nvPr/>
        </p:nvSpPr>
        <p:spPr>
          <a:xfrm>
            <a:off x="6905828" y="565611"/>
            <a:ext cx="102657" cy="964367"/>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endParaRPr dirty="0"/>
          </a:p>
        </p:txBody>
      </p:sp>
      <p:graphicFrame>
        <p:nvGraphicFramePr>
          <p:cNvPr id="7" name="1 Gráfico"/>
          <p:cNvGraphicFramePr>
            <a:graphicFrameLocks/>
          </p:cNvGraphicFramePr>
          <p:nvPr>
            <p:extLst>
              <p:ext uri="{D42A27DB-BD31-4B8C-83A1-F6EECF244321}">
                <p14:modId xmlns:p14="http://schemas.microsoft.com/office/powerpoint/2010/main" val="2939090609"/>
              </p:ext>
            </p:extLst>
          </p:nvPr>
        </p:nvGraphicFramePr>
        <p:xfrm>
          <a:off x="2685976" y="2356520"/>
          <a:ext cx="9001000"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784666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ítulo"/>
          <p:cNvSpPr txBox="1">
            <a:spLocks noGrp="1"/>
          </p:cNvSpPr>
          <p:nvPr>
            <p:ph type="ctrTitle"/>
          </p:nvPr>
        </p:nvSpPr>
        <p:spPr>
          <a:prstGeom prst="rect">
            <a:avLst/>
          </a:prstGeom>
        </p:spPr>
        <p:txBody>
          <a:bodyPr/>
          <a:lstStyle/>
          <a:p>
            <a:endParaRPr/>
          </a:p>
        </p:txBody>
      </p:sp>
      <p:sp>
        <p:nvSpPr>
          <p:cNvPr id="162" name="Cuerpo"/>
          <p:cNvSpPr txBox="1">
            <a:spLocks noGrp="1"/>
          </p:cNvSpPr>
          <p:nvPr>
            <p:ph type="subTitle" sz="quarter" idx="1"/>
          </p:nvPr>
        </p:nvSpPr>
        <p:spPr>
          <a:prstGeom prst="rect">
            <a:avLst/>
          </a:prstGeom>
        </p:spPr>
        <p:txBody>
          <a:bodyPr/>
          <a:lstStyle/>
          <a:p>
            <a:endParaRPr/>
          </a:p>
        </p:txBody>
      </p:sp>
      <p:pic>
        <p:nvPicPr>
          <p:cNvPr id="163" name="PPT - Bomberos-12.png" descr="PPT - Bomberos-12.png"/>
          <p:cNvPicPr>
            <a:picLocks noChangeAspect="1"/>
          </p:cNvPicPr>
          <p:nvPr/>
        </p:nvPicPr>
        <p:blipFill>
          <a:blip r:embed="rId2">
            <a:extLst/>
          </a:blip>
          <a:stretch>
            <a:fillRect/>
          </a:stretch>
        </p:blipFill>
        <p:spPr>
          <a:xfrm>
            <a:off x="91033" y="0"/>
            <a:ext cx="12822734" cy="9753600"/>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ítulo"/>
          <p:cNvSpPr txBox="1">
            <a:spLocks noGrp="1"/>
          </p:cNvSpPr>
          <p:nvPr>
            <p:ph type="ctrTitle"/>
          </p:nvPr>
        </p:nvSpPr>
        <p:spPr>
          <a:prstGeom prst="rect">
            <a:avLst/>
          </a:prstGeom>
        </p:spPr>
        <p:txBody>
          <a:bodyPr/>
          <a:lstStyle/>
          <a:p>
            <a:endParaRPr/>
          </a:p>
        </p:txBody>
      </p:sp>
      <p:sp>
        <p:nvSpPr>
          <p:cNvPr id="128" name="Cuerpo"/>
          <p:cNvSpPr txBox="1">
            <a:spLocks noGrp="1"/>
          </p:cNvSpPr>
          <p:nvPr>
            <p:ph type="subTitle" sz="quarter" idx="1"/>
          </p:nvPr>
        </p:nvSpPr>
        <p:spPr>
          <a:prstGeom prst="rect">
            <a:avLst/>
          </a:prstGeom>
        </p:spPr>
        <p:txBody>
          <a:bodyPr/>
          <a:lstStyle/>
          <a:p>
            <a:endParaRPr/>
          </a:p>
        </p:txBody>
      </p:sp>
      <p:pic>
        <p:nvPicPr>
          <p:cNvPr id="129" name="PPT - Bomberos-01.png" descr="PPT - Bomberos-01.png"/>
          <p:cNvPicPr>
            <a:picLocks noChangeAspect="1"/>
          </p:cNvPicPr>
          <p:nvPr/>
        </p:nvPicPr>
        <p:blipFill>
          <a:blip r:embed="rId2">
            <a:extLst/>
          </a:blip>
          <a:stretch>
            <a:fillRect/>
          </a:stretch>
        </p:blipFill>
        <p:spPr>
          <a:xfrm>
            <a:off x="91033" y="0"/>
            <a:ext cx="12822734" cy="9753600"/>
          </a:xfrm>
          <a:prstGeom prst="rect">
            <a:avLst/>
          </a:prstGeom>
          <a:ln w="12700">
            <a:miter lim="400000"/>
          </a:ln>
        </p:spPr>
      </p:pic>
      <p:sp>
        <p:nvSpPr>
          <p:cNvPr id="3" name="2 CuadroTexto"/>
          <p:cNvSpPr txBox="1"/>
          <p:nvPr/>
        </p:nvSpPr>
        <p:spPr>
          <a:xfrm>
            <a:off x="3982120" y="4559538"/>
            <a:ext cx="5184576"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s-CR" dirty="0" smtClean="0">
                <a:solidFill>
                  <a:schemeClr val="bg1"/>
                </a:solidFill>
              </a:rPr>
              <a:t>Plazas, </a:t>
            </a:r>
            <a:r>
              <a:rPr lang="es-CR" dirty="0">
                <a:solidFill>
                  <a:schemeClr val="bg1"/>
                </a:solidFill>
              </a:rPr>
              <a:t>S</a:t>
            </a:r>
            <a:r>
              <a:rPr lang="es-CR" dirty="0" smtClean="0">
                <a:solidFill>
                  <a:schemeClr val="bg1"/>
                </a:solidFill>
              </a:rPr>
              <a:t>alarios </a:t>
            </a:r>
          </a:p>
          <a:p>
            <a:pPr marL="0" marR="0" indent="0" algn="ctr" defTabSz="584200" rtl="0" fontAlgn="auto" latinLnBrk="0" hangingPunct="0">
              <a:lnSpc>
                <a:spcPct val="100000"/>
              </a:lnSpc>
              <a:spcBef>
                <a:spcPts val="0"/>
              </a:spcBef>
              <a:spcAft>
                <a:spcPts val="0"/>
              </a:spcAft>
              <a:buClrTx/>
              <a:buSzTx/>
              <a:buFontTx/>
              <a:buNone/>
              <a:tabLst/>
            </a:pPr>
            <a:r>
              <a:rPr lang="es-CR" dirty="0" smtClean="0">
                <a:solidFill>
                  <a:schemeClr val="bg1"/>
                </a:solidFill>
              </a:rPr>
              <a:t>e Incapacidades</a:t>
            </a:r>
            <a:endParaRPr kumimoji="0" lang="es-CR" sz="3600" b="0" i="0" u="none" strike="noStrike" cap="none" spc="0" normalizeH="0" baseline="0" dirty="0">
              <a:ln>
                <a:noFill/>
              </a:ln>
              <a:solidFill>
                <a:schemeClr val="bg1"/>
              </a:solidFill>
              <a:effectLst/>
              <a:uFillTx/>
              <a:sym typeface="Helvetica Ligh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91033" y="0"/>
            <a:ext cx="12822734" cy="9753600"/>
          </a:xfrm>
          <a:prstGeom prst="rect">
            <a:avLst/>
          </a:prstGeom>
          <a:ln w="12700">
            <a:miter lim="400000"/>
          </a:ln>
        </p:spPr>
      </p:pic>
      <p:sp>
        <p:nvSpPr>
          <p:cNvPr id="155" name="&quo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quot;"/>
          <p:cNvSpPr txBox="1"/>
          <p:nvPr/>
        </p:nvSpPr>
        <p:spPr>
          <a:xfrm>
            <a:off x="1461840" y="2573815"/>
            <a:ext cx="10153128" cy="5088573"/>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just">
              <a:defRPr>
                <a:latin typeface="Arial"/>
                <a:ea typeface="Arial"/>
                <a:cs typeface="Arial"/>
                <a:sym typeface="Arial"/>
              </a:defRPr>
            </a:lvl1pPr>
          </a:lstStyle>
          <a:p>
            <a:r>
              <a:rPr lang="es-CR" dirty="0" smtClean="0"/>
              <a:t>Durante el período 2017 se cuenta con 15 plazas disponibles y 12 plazas que no han sido ocupadas. </a:t>
            </a:r>
          </a:p>
          <a:p>
            <a:endParaRPr lang="es-CR" dirty="0"/>
          </a:p>
          <a:p>
            <a:r>
              <a:rPr lang="es-CR" dirty="0" smtClean="0"/>
              <a:t>Estas serán ocupadas una vez realizados los procesos referentes a reclutamiento, aplicación de pruebas y selección de personal.</a:t>
            </a:r>
          </a:p>
          <a:p>
            <a:endParaRPr lang="es-CR" dirty="0"/>
          </a:p>
          <a:p>
            <a:pPr marL="571500" indent="-571500">
              <a:buFont typeface="Arial" panose="020B0604020202020204" pitchFamily="34" charset="0"/>
              <a:buChar char="•"/>
            </a:pPr>
            <a:endParaRPr lang="es-C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76546" y="0"/>
            <a:ext cx="12822734" cy="9753600"/>
          </a:xfrm>
          <a:prstGeom prst="rect">
            <a:avLst/>
          </a:prstGeom>
          <a:ln w="12700">
            <a:miter lim="400000"/>
          </a:ln>
        </p:spPr>
      </p:pic>
      <p:sp>
        <p:nvSpPr>
          <p:cNvPr id="155" name="&quo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quot;"/>
          <p:cNvSpPr txBox="1"/>
          <p:nvPr/>
        </p:nvSpPr>
        <p:spPr>
          <a:xfrm>
            <a:off x="1173808" y="1802522"/>
            <a:ext cx="10153128" cy="342657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just">
              <a:defRPr>
                <a:latin typeface="Arial"/>
                <a:ea typeface="Arial"/>
                <a:cs typeface="Arial"/>
                <a:sym typeface="Arial"/>
              </a:defRPr>
            </a:lvl1pPr>
          </a:lstStyle>
          <a:p>
            <a:r>
              <a:rPr lang="es-ES" dirty="0"/>
              <a:t>A continuación se facilita la distribución de las plazas asignadas </a:t>
            </a:r>
            <a:r>
              <a:rPr lang="es-ES" dirty="0" smtClean="0"/>
              <a:t>al Benemérito Cuerpo de Bomberos Costa Rica: </a:t>
            </a:r>
          </a:p>
          <a:p>
            <a:endParaRPr lang="es-CR" dirty="0"/>
          </a:p>
          <a:p>
            <a:endParaRPr lang="es-CR" dirty="0"/>
          </a:p>
          <a:p>
            <a:pPr marL="571500" indent="-571500">
              <a:buFont typeface="Arial" panose="020B0604020202020204" pitchFamily="34" charset="0"/>
              <a:buChar char="•"/>
            </a:pPr>
            <a:endParaRPr lang="es-CR" dirty="0"/>
          </a:p>
        </p:txBody>
      </p:sp>
      <p:sp>
        <p:nvSpPr>
          <p:cNvPr id="8" name="Subtítulo Principal"/>
          <p:cNvSpPr txBox="1"/>
          <p:nvPr/>
        </p:nvSpPr>
        <p:spPr>
          <a:xfrm>
            <a:off x="1502720" y="800516"/>
            <a:ext cx="7721666" cy="964367"/>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r>
              <a:rPr lang="es-CR" dirty="0" smtClean="0"/>
              <a:t>Distribución de plazas</a:t>
            </a:r>
            <a:endParaRPr dirty="0"/>
          </a:p>
        </p:txBody>
      </p:sp>
      <p:graphicFrame>
        <p:nvGraphicFramePr>
          <p:cNvPr id="4" name="3 Tabla"/>
          <p:cNvGraphicFramePr>
            <a:graphicFrameLocks noGrp="1"/>
          </p:cNvGraphicFramePr>
          <p:nvPr>
            <p:extLst>
              <p:ext uri="{D42A27DB-BD31-4B8C-83A1-F6EECF244321}">
                <p14:modId xmlns:p14="http://schemas.microsoft.com/office/powerpoint/2010/main" val="3984861646"/>
              </p:ext>
            </p:extLst>
          </p:nvPr>
        </p:nvGraphicFramePr>
        <p:xfrm>
          <a:off x="1785876" y="4084712"/>
          <a:ext cx="8316924" cy="4794788"/>
        </p:xfrm>
        <a:graphic>
          <a:graphicData uri="http://schemas.openxmlformats.org/drawingml/2006/table">
            <a:tbl>
              <a:tblPr firstRow="1" firstCol="1" bandRow="1"/>
              <a:tblGrid>
                <a:gridCol w="2268252"/>
                <a:gridCol w="2088232"/>
                <a:gridCol w="1872208"/>
                <a:gridCol w="2088232"/>
              </a:tblGrid>
              <a:tr h="1080120">
                <a:tc>
                  <a:txBody>
                    <a:bodyPr/>
                    <a:lstStyle/>
                    <a:p>
                      <a:pPr algn="ctr">
                        <a:lnSpc>
                          <a:spcPct val="115000"/>
                        </a:lnSpc>
                        <a:spcAft>
                          <a:spcPts val="0"/>
                        </a:spcAft>
                      </a:pPr>
                      <a:r>
                        <a:rPr lang="es-CR" sz="2000" b="1" dirty="0">
                          <a:solidFill>
                            <a:srgbClr val="FFFFFF"/>
                          </a:solidFill>
                          <a:effectLst/>
                          <a:latin typeface="Arial"/>
                          <a:ea typeface="Times New Roman"/>
                          <a:cs typeface="Times New Roman"/>
                        </a:rPr>
                        <a:t>Niveles </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2000" b="1" dirty="0">
                          <a:solidFill>
                            <a:srgbClr val="FFFFFF"/>
                          </a:solidFill>
                          <a:effectLst/>
                          <a:latin typeface="Arial"/>
                          <a:ea typeface="Times New Roman"/>
                          <a:cs typeface="Times New Roman"/>
                        </a:rPr>
                        <a:t>Cantidad de Puestos</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2000" b="1" dirty="0">
                          <a:solidFill>
                            <a:srgbClr val="FFFFFF"/>
                          </a:solidFill>
                          <a:effectLst/>
                          <a:latin typeface="Arial"/>
                          <a:ea typeface="Times New Roman"/>
                          <a:cs typeface="Times New Roman"/>
                        </a:rPr>
                        <a:t>Puestos Ocupados</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2000" b="1" dirty="0">
                          <a:solidFill>
                            <a:srgbClr val="FFFFFF"/>
                          </a:solidFill>
                          <a:effectLst/>
                          <a:latin typeface="Arial"/>
                          <a:ea typeface="Times New Roman"/>
                          <a:cs typeface="Times New Roman"/>
                        </a:rPr>
                        <a:t>Puestos Vacantes</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677346">
                <a:tc>
                  <a:txBody>
                    <a:bodyPr/>
                    <a:lstStyle/>
                    <a:p>
                      <a:pPr>
                        <a:lnSpc>
                          <a:spcPct val="115000"/>
                        </a:lnSpc>
                        <a:spcAft>
                          <a:spcPts val="0"/>
                        </a:spcAft>
                      </a:pPr>
                      <a:r>
                        <a:rPr lang="es-CR" sz="2000" dirty="0">
                          <a:solidFill>
                            <a:srgbClr val="000000"/>
                          </a:solidFill>
                          <a:effectLst/>
                          <a:latin typeface="Arial"/>
                          <a:ea typeface="Times New Roman"/>
                          <a:cs typeface="Times New Roman"/>
                        </a:rPr>
                        <a:t>Nivel Ejecutivo</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dirty="0">
                          <a:solidFill>
                            <a:srgbClr val="000000"/>
                          </a:solidFill>
                          <a:effectLst/>
                          <a:latin typeface="Arial"/>
                          <a:ea typeface="Times New Roman"/>
                          <a:cs typeface="Times New Roman"/>
                        </a:rPr>
                        <a:t>8</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dirty="0">
                          <a:solidFill>
                            <a:srgbClr val="000000"/>
                          </a:solidFill>
                          <a:effectLst/>
                          <a:latin typeface="Arial"/>
                          <a:ea typeface="Times New Roman"/>
                          <a:cs typeface="Times New Roman"/>
                        </a:rPr>
                        <a:t>8</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0</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7346">
                <a:tc>
                  <a:txBody>
                    <a:bodyPr/>
                    <a:lstStyle/>
                    <a:p>
                      <a:pPr>
                        <a:lnSpc>
                          <a:spcPct val="115000"/>
                        </a:lnSpc>
                        <a:spcAft>
                          <a:spcPts val="0"/>
                        </a:spcAft>
                      </a:pPr>
                      <a:r>
                        <a:rPr lang="es-CR" sz="2000" dirty="0">
                          <a:solidFill>
                            <a:srgbClr val="000000"/>
                          </a:solidFill>
                          <a:effectLst/>
                          <a:latin typeface="Arial"/>
                          <a:ea typeface="Times New Roman"/>
                          <a:cs typeface="Times New Roman"/>
                        </a:rPr>
                        <a:t>Profesionales</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42</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dirty="0">
                          <a:solidFill>
                            <a:srgbClr val="000000"/>
                          </a:solidFill>
                          <a:effectLst/>
                          <a:latin typeface="Arial"/>
                          <a:ea typeface="Times New Roman"/>
                          <a:cs typeface="Times New Roman"/>
                        </a:rPr>
                        <a:t>42</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0</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6571">
                <a:tc>
                  <a:txBody>
                    <a:bodyPr/>
                    <a:lstStyle/>
                    <a:p>
                      <a:pPr>
                        <a:lnSpc>
                          <a:spcPct val="115000"/>
                        </a:lnSpc>
                        <a:spcAft>
                          <a:spcPts val="0"/>
                        </a:spcAft>
                      </a:pPr>
                      <a:r>
                        <a:rPr lang="es-CR" sz="2000">
                          <a:solidFill>
                            <a:srgbClr val="000000"/>
                          </a:solidFill>
                          <a:effectLst/>
                          <a:latin typeface="Arial"/>
                          <a:ea typeface="Times New Roman"/>
                          <a:cs typeface="Times New Roman"/>
                        </a:rPr>
                        <a:t>Técnicos</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101</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dirty="0">
                          <a:solidFill>
                            <a:srgbClr val="000000"/>
                          </a:solidFill>
                          <a:effectLst/>
                          <a:latin typeface="Arial"/>
                          <a:ea typeface="Times New Roman"/>
                          <a:cs typeface="Times New Roman"/>
                        </a:rPr>
                        <a:t>100</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dirty="0">
                          <a:solidFill>
                            <a:srgbClr val="000000"/>
                          </a:solidFill>
                          <a:effectLst/>
                          <a:latin typeface="Arial"/>
                          <a:ea typeface="Times New Roman"/>
                          <a:cs typeface="Times New Roman"/>
                        </a:rPr>
                        <a:t>1</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7346">
                <a:tc>
                  <a:txBody>
                    <a:bodyPr/>
                    <a:lstStyle/>
                    <a:p>
                      <a:pPr>
                        <a:lnSpc>
                          <a:spcPct val="115000"/>
                        </a:lnSpc>
                        <a:spcAft>
                          <a:spcPts val="0"/>
                        </a:spcAft>
                      </a:pPr>
                      <a:r>
                        <a:rPr lang="es-CR" sz="2000">
                          <a:solidFill>
                            <a:srgbClr val="000000"/>
                          </a:solidFill>
                          <a:effectLst/>
                          <a:latin typeface="Arial"/>
                          <a:ea typeface="Times New Roman"/>
                          <a:cs typeface="Times New Roman"/>
                        </a:rPr>
                        <a:t>Administrativos</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36</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34</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dirty="0">
                          <a:solidFill>
                            <a:srgbClr val="000000"/>
                          </a:solidFill>
                          <a:effectLst/>
                          <a:latin typeface="Arial"/>
                          <a:ea typeface="Times New Roman"/>
                          <a:cs typeface="Times New Roman"/>
                        </a:rPr>
                        <a:t>2</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4093">
                <a:tc>
                  <a:txBody>
                    <a:bodyPr/>
                    <a:lstStyle/>
                    <a:p>
                      <a:pPr>
                        <a:lnSpc>
                          <a:spcPct val="115000"/>
                        </a:lnSpc>
                        <a:spcAft>
                          <a:spcPts val="0"/>
                        </a:spcAft>
                      </a:pPr>
                      <a:r>
                        <a:rPr lang="es-CR" sz="2000">
                          <a:solidFill>
                            <a:srgbClr val="000000"/>
                          </a:solidFill>
                          <a:effectLst/>
                          <a:latin typeface="Arial"/>
                          <a:ea typeface="Times New Roman"/>
                          <a:cs typeface="Times New Roman"/>
                        </a:rPr>
                        <a:t>Bomberos</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776</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a:solidFill>
                            <a:srgbClr val="000000"/>
                          </a:solidFill>
                          <a:effectLst/>
                          <a:latin typeface="Arial"/>
                          <a:ea typeface="Times New Roman"/>
                          <a:cs typeface="Times New Roman"/>
                        </a:rPr>
                        <a:t>764</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dirty="0">
                          <a:solidFill>
                            <a:srgbClr val="000000"/>
                          </a:solidFill>
                          <a:effectLst/>
                          <a:latin typeface="Arial"/>
                          <a:ea typeface="Times New Roman"/>
                          <a:cs typeface="Times New Roman"/>
                        </a:rPr>
                        <a:t>12</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1966">
                <a:tc>
                  <a:txBody>
                    <a:bodyPr/>
                    <a:lstStyle/>
                    <a:p>
                      <a:pPr algn="ctr">
                        <a:lnSpc>
                          <a:spcPct val="115000"/>
                        </a:lnSpc>
                        <a:spcAft>
                          <a:spcPts val="0"/>
                        </a:spcAft>
                      </a:pPr>
                      <a:r>
                        <a:rPr lang="es-CR" sz="2000" b="1">
                          <a:solidFill>
                            <a:srgbClr val="000000"/>
                          </a:solidFill>
                          <a:effectLst/>
                          <a:latin typeface="Arial"/>
                          <a:ea typeface="Times New Roman"/>
                          <a:cs typeface="Times New Roman"/>
                        </a:rPr>
                        <a:t>Total</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b="1">
                          <a:solidFill>
                            <a:srgbClr val="000000"/>
                          </a:solidFill>
                          <a:effectLst/>
                          <a:latin typeface="Arial"/>
                          <a:ea typeface="Times New Roman"/>
                          <a:cs typeface="Times New Roman"/>
                        </a:rPr>
                        <a:t>963</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b="1">
                          <a:solidFill>
                            <a:srgbClr val="000000"/>
                          </a:solidFill>
                          <a:effectLst/>
                          <a:latin typeface="Arial"/>
                          <a:ea typeface="Times New Roman"/>
                          <a:cs typeface="Times New Roman"/>
                        </a:rPr>
                        <a:t>948</a:t>
                      </a:r>
                      <a:endParaRPr lang="es-CR" sz="360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2000" b="1" dirty="0">
                          <a:solidFill>
                            <a:srgbClr val="000000"/>
                          </a:solidFill>
                          <a:effectLst/>
                          <a:latin typeface="Arial"/>
                          <a:ea typeface="Times New Roman"/>
                          <a:cs typeface="Times New Roman"/>
                        </a:rPr>
                        <a:t>15</a:t>
                      </a:r>
                      <a:endParaRPr lang="es-CR" sz="3600" dirty="0">
                        <a:effectLst/>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77425994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PT - Bomberos-10.png" descr="PPT - Bomberos-10.png"/>
          <p:cNvPicPr>
            <a:picLocks noChangeAspect="1"/>
          </p:cNvPicPr>
          <p:nvPr/>
        </p:nvPicPr>
        <p:blipFill>
          <a:blip r:embed="rId2">
            <a:extLst/>
          </a:blip>
          <a:stretch>
            <a:fillRect/>
          </a:stretch>
        </p:blipFill>
        <p:spPr>
          <a:xfrm>
            <a:off x="91033" y="0"/>
            <a:ext cx="12822734" cy="9753600"/>
          </a:xfrm>
          <a:prstGeom prst="rect">
            <a:avLst/>
          </a:prstGeom>
          <a:ln w="12700">
            <a:miter lim="400000"/>
          </a:ln>
        </p:spPr>
      </p:pic>
      <p:sp>
        <p:nvSpPr>
          <p:cNvPr id="148" name="Subtítulo Principal"/>
          <p:cNvSpPr txBox="1"/>
          <p:nvPr/>
        </p:nvSpPr>
        <p:spPr>
          <a:xfrm>
            <a:off x="1262266" y="800516"/>
            <a:ext cx="8202566" cy="964367"/>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r>
              <a:rPr lang="es-CR" dirty="0" smtClean="0"/>
              <a:t>Descripción de puestos</a:t>
            </a:r>
            <a:endParaRPr dirty="0"/>
          </a:p>
        </p:txBody>
      </p:sp>
      <p:sp>
        <p:nvSpPr>
          <p:cNvPr id="149" name="&quo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quot;"/>
          <p:cNvSpPr txBox="1"/>
          <p:nvPr/>
        </p:nvSpPr>
        <p:spPr>
          <a:xfrm>
            <a:off x="2043112" y="4789805"/>
            <a:ext cx="8918575" cy="65659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just">
              <a:defRPr>
                <a:latin typeface="Arial"/>
                <a:ea typeface="Arial"/>
                <a:cs typeface="Arial"/>
                <a:sym typeface="Arial"/>
              </a:defRPr>
            </a:lvl1pPr>
          </a:lstStyle>
          <a:p>
            <a:endParaRPr dirty="0"/>
          </a:p>
        </p:txBody>
      </p:sp>
      <p:graphicFrame>
        <p:nvGraphicFramePr>
          <p:cNvPr id="6" name="5 Tabla"/>
          <p:cNvGraphicFramePr>
            <a:graphicFrameLocks noGrp="1"/>
          </p:cNvGraphicFramePr>
          <p:nvPr>
            <p:extLst>
              <p:ext uri="{D42A27DB-BD31-4B8C-83A1-F6EECF244321}">
                <p14:modId xmlns:p14="http://schemas.microsoft.com/office/powerpoint/2010/main" val="546241577"/>
              </p:ext>
            </p:extLst>
          </p:nvPr>
        </p:nvGraphicFramePr>
        <p:xfrm>
          <a:off x="7078464" y="2691526"/>
          <a:ext cx="5472608" cy="4950048"/>
        </p:xfrm>
        <a:graphic>
          <a:graphicData uri="http://schemas.openxmlformats.org/drawingml/2006/table">
            <a:tbl>
              <a:tblPr firstRow="1" firstCol="1" bandRow="1"/>
              <a:tblGrid>
                <a:gridCol w="3837194"/>
                <a:gridCol w="1635414"/>
              </a:tblGrid>
              <a:tr h="565788">
                <a:tc>
                  <a:txBody>
                    <a:bodyPr/>
                    <a:lstStyle/>
                    <a:p>
                      <a:pPr algn="ctr">
                        <a:lnSpc>
                          <a:spcPct val="115000"/>
                        </a:lnSpc>
                        <a:spcAft>
                          <a:spcPts val="0"/>
                        </a:spcAft>
                      </a:pPr>
                      <a:r>
                        <a:rPr lang="es-CR" sz="2000" b="1" dirty="0">
                          <a:solidFill>
                            <a:srgbClr val="FFFFFF"/>
                          </a:solidFill>
                          <a:effectLst/>
                          <a:latin typeface="Arial" panose="020B0604020202020204" pitchFamily="34" charset="0"/>
                          <a:ea typeface="Times New Roman"/>
                          <a:cs typeface="Arial" panose="020B0604020202020204" pitchFamily="34" charset="0"/>
                        </a:rPr>
                        <a:t>Descripción</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2000" b="1">
                          <a:solidFill>
                            <a:srgbClr val="FFFFFF"/>
                          </a:solidFill>
                          <a:effectLst/>
                          <a:latin typeface="Arial" panose="020B0604020202020204" pitchFamily="34" charset="0"/>
                          <a:ea typeface="Times New Roman"/>
                          <a:cs typeface="Arial" panose="020B0604020202020204" pitchFamily="34" charset="0"/>
                        </a:rPr>
                        <a:t>Categoría salarial</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COORDINADOR DE SUPERVISORES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23</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DESPACHADOR DE RECURSOS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15</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DIRECTOR ADMINISTRATIVO</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44</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DIRECTOR GENERAL</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90</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DIRECTOR OPERATIVO</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44</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ESPEC. PREVENCION E INVEST. RIESGOS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22</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ESPECIALISTA EN RADIOCOMUNICACION</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22</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INSTRUCTOR DE BOMBEROS 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19</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INSTRUCTOR DE BOMBEROS 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21</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INSTRUCTOR DE BOMBEROS III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23</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INSTRUCTOR DE BOMBEROS IV</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25</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JEFE DE OPERACIONES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34</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JEFE DE UNIDAD</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34</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JEFE DE ZONA</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34</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MAQUINISTA DE BOMBEROS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216</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5563">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MAYOR JEFE DE BATALLON</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panose="020B0604020202020204" pitchFamily="34" charset="0"/>
                          <a:ea typeface="Times New Roman"/>
                          <a:cs typeface="Arial" panose="020B0604020202020204" pitchFamily="34" charset="0"/>
                        </a:rPr>
                        <a:t>228</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109381706"/>
              </p:ext>
            </p:extLst>
          </p:nvPr>
        </p:nvGraphicFramePr>
        <p:xfrm>
          <a:off x="1262266" y="2622835"/>
          <a:ext cx="5456158" cy="5347272"/>
        </p:xfrm>
        <a:graphic>
          <a:graphicData uri="http://schemas.openxmlformats.org/drawingml/2006/table">
            <a:tbl>
              <a:tblPr firstRow="1" firstCol="1" bandRow="1"/>
              <a:tblGrid>
                <a:gridCol w="4001503"/>
                <a:gridCol w="1454655"/>
              </a:tblGrid>
              <a:tr h="553337">
                <a:tc>
                  <a:txBody>
                    <a:bodyPr/>
                    <a:lstStyle/>
                    <a:p>
                      <a:pPr algn="ctr">
                        <a:lnSpc>
                          <a:spcPct val="115000"/>
                        </a:lnSpc>
                        <a:spcAft>
                          <a:spcPts val="0"/>
                        </a:spcAft>
                      </a:pPr>
                      <a:r>
                        <a:rPr lang="es-CR" sz="2000" b="1" dirty="0">
                          <a:solidFill>
                            <a:srgbClr val="FFFFFF"/>
                          </a:solidFill>
                          <a:effectLst/>
                          <a:latin typeface="Arial" panose="020B0604020202020204" pitchFamily="34" charset="0"/>
                          <a:ea typeface="Times New Roman"/>
                          <a:cs typeface="Arial" panose="020B0604020202020204" pitchFamily="34" charset="0"/>
                        </a:rPr>
                        <a:t>Descripción</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2000" b="1">
                          <a:solidFill>
                            <a:srgbClr val="FFFFFF"/>
                          </a:solidFill>
                          <a:effectLst/>
                          <a:latin typeface="Arial" panose="020B0604020202020204" pitchFamily="34" charset="0"/>
                          <a:ea typeface="Times New Roman"/>
                          <a:cs typeface="Arial" panose="020B0604020202020204" pitchFamily="34" charset="0"/>
                        </a:rPr>
                        <a:t>Categoría salarial</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MECANICO 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15</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MEDICO ASESOR</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73</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PROFESIONAL ADMINISTRATIVO 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24</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PROFESIONAL ADMINISTRATIVO 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28</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PROFESIONAL ADMINISTRATIVO III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31</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PROFESIONAL EN INFORMATICA 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110</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PROFESIONAL EN INFORMATICA 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111</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PROFESIONAL EN INFORMATICA III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panose="020B0604020202020204" pitchFamily="34" charset="0"/>
                          <a:ea typeface="Times New Roman"/>
                          <a:cs typeface="Arial" panose="020B0604020202020204" pitchFamily="34" charset="0"/>
                        </a:rPr>
                        <a:t>116</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SARGENTO DE BOMBEROS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219</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SUB ENCARGADO OFICINA DE COMUNICACIONES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223</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SUBTENIENTE DE BOMBEROS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221</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SUBTENIENTE DE PARAMEDICOS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221</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SUPERVISOR DE DESPACHOS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19</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TECNICO ADMINISTRATIVO 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19</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TECNICO ADMINISTRATIVO II</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21</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TENIENTE DE BOMBEROS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panose="020B0604020202020204" pitchFamily="34" charset="0"/>
                          <a:ea typeface="Times New Roman"/>
                          <a:cs typeface="Arial" panose="020B0604020202020204" pitchFamily="34" charset="0"/>
                        </a:rPr>
                        <a:t>223</a:t>
                      </a:r>
                      <a:endParaRPr lang="es-CR" sz="200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719">
                <a:tc>
                  <a:txBody>
                    <a:bodyPr/>
                    <a:lstStyle/>
                    <a:p>
                      <a:pPr>
                        <a:lnSpc>
                          <a:spcPct val="115000"/>
                        </a:lnSpc>
                        <a:spcAft>
                          <a:spcPts val="0"/>
                        </a:spcAft>
                      </a:pPr>
                      <a:r>
                        <a:rPr lang="es-CR" sz="1400" dirty="0">
                          <a:effectLst/>
                          <a:latin typeface="Arial" panose="020B0604020202020204" pitchFamily="34" charset="0"/>
                          <a:ea typeface="Times New Roman"/>
                          <a:cs typeface="Arial" panose="020B0604020202020204" pitchFamily="34" charset="0"/>
                        </a:rPr>
                        <a:t>TENIENTE DE PARAMEDICOS</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panose="020B0604020202020204" pitchFamily="34" charset="0"/>
                          <a:ea typeface="Times New Roman"/>
                          <a:cs typeface="Arial" panose="020B0604020202020204" pitchFamily="34" charset="0"/>
                        </a:rPr>
                        <a:t>223</a:t>
                      </a:r>
                      <a:endParaRPr lang="es-CR" sz="2000" dirty="0">
                        <a:effectLst/>
                        <a:latin typeface="Arial" panose="020B0604020202020204" pitchFamily="34" charset="0"/>
                        <a:ea typeface="Calibri"/>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93190" y="0"/>
            <a:ext cx="12822734" cy="9753600"/>
          </a:xfrm>
          <a:prstGeom prst="rect">
            <a:avLst/>
          </a:prstGeom>
          <a:ln w="12700">
            <a:miter lim="400000"/>
          </a:ln>
        </p:spPr>
      </p:pic>
      <p:sp>
        <p:nvSpPr>
          <p:cNvPr id="155" name="&quo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quot;"/>
          <p:cNvSpPr txBox="1"/>
          <p:nvPr/>
        </p:nvSpPr>
        <p:spPr>
          <a:xfrm>
            <a:off x="1186260" y="1924472"/>
            <a:ext cx="10153128" cy="398057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just">
              <a:defRPr>
                <a:latin typeface="Arial"/>
                <a:ea typeface="Arial"/>
                <a:cs typeface="Arial"/>
                <a:sym typeface="Arial"/>
              </a:defRPr>
            </a:lvl1pPr>
          </a:lstStyle>
          <a:p>
            <a:r>
              <a:rPr lang="es-ES" dirty="0" smtClean="0"/>
              <a:t>De conformidad con la Convención Colectiva INS-SICOBO vigente a partir del </a:t>
            </a:r>
            <a:r>
              <a:rPr lang="es-CR" dirty="0" smtClean="0"/>
              <a:t>jueves </a:t>
            </a:r>
            <a:r>
              <a:rPr lang="es-CR" dirty="0"/>
              <a:t>14 de setiembre de </a:t>
            </a:r>
            <a:r>
              <a:rPr lang="es-CR" dirty="0" smtClean="0"/>
              <a:t>2017, se determina en el Capítulo VIII los siguientes Regímenes Salariares:</a:t>
            </a:r>
            <a:endParaRPr lang="es-ES" dirty="0" smtClean="0"/>
          </a:p>
          <a:p>
            <a:endParaRPr lang="es-CR" dirty="0"/>
          </a:p>
          <a:p>
            <a:endParaRPr lang="es-CR" dirty="0"/>
          </a:p>
          <a:p>
            <a:pPr marL="571500" indent="-571500">
              <a:buFont typeface="Arial" panose="020B0604020202020204" pitchFamily="34" charset="0"/>
              <a:buChar char="•"/>
            </a:pPr>
            <a:endParaRPr lang="es-CR" dirty="0"/>
          </a:p>
        </p:txBody>
      </p:sp>
      <p:sp>
        <p:nvSpPr>
          <p:cNvPr id="8" name="Subtítulo Principal"/>
          <p:cNvSpPr txBox="1"/>
          <p:nvPr/>
        </p:nvSpPr>
        <p:spPr>
          <a:xfrm>
            <a:off x="1797525" y="537004"/>
            <a:ext cx="4690388" cy="964367"/>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r>
              <a:rPr lang="es-CR" dirty="0" smtClean="0"/>
              <a:t>Salarios 2017</a:t>
            </a:r>
            <a:endParaRPr dirty="0"/>
          </a:p>
        </p:txBody>
      </p:sp>
      <p:sp>
        <p:nvSpPr>
          <p:cNvPr id="2" name="1 CuadroTexto"/>
          <p:cNvSpPr txBox="1"/>
          <p:nvPr/>
        </p:nvSpPr>
        <p:spPr>
          <a:xfrm>
            <a:off x="1797525" y="5168702"/>
            <a:ext cx="9817443" cy="28725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marR="0" indent="-5715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lang="es-CR" dirty="0" smtClean="0"/>
              <a:t>Artículo 37. Del régimen </a:t>
            </a:r>
            <a:r>
              <a:rPr lang="es-CR" dirty="0"/>
              <a:t>s</a:t>
            </a:r>
            <a:r>
              <a:rPr lang="es-CR" dirty="0" smtClean="0"/>
              <a:t>alarial </a:t>
            </a:r>
            <a:r>
              <a:rPr lang="es-CR" dirty="0"/>
              <a:t>i</a:t>
            </a:r>
            <a:r>
              <a:rPr lang="es-CR" dirty="0" smtClean="0"/>
              <a:t>ntegral</a:t>
            </a:r>
          </a:p>
          <a:p>
            <a:pPr marL="571500" marR="0" indent="-571500" algn="l" defTabSz="584200" rtl="0" fontAlgn="auto" latinLnBrk="0" hangingPunct="0">
              <a:lnSpc>
                <a:spcPct val="100000"/>
              </a:lnSpc>
              <a:spcBef>
                <a:spcPts val="0"/>
              </a:spcBef>
              <a:spcAft>
                <a:spcPts val="0"/>
              </a:spcAft>
              <a:buClrTx/>
              <a:buSzTx/>
              <a:buFont typeface="Arial" panose="020B0604020202020204" pitchFamily="34" charset="0"/>
              <a:buChar char="•"/>
              <a:tabLst/>
            </a:pPr>
            <a:endParaRPr lang="es-CR" dirty="0"/>
          </a:p>
          <a:p>
            <a:pPr marL="571500" marR="0" indent="-5715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lang="es-CR" dirty="0" smtClean="0"/>
              <a:t>Artículo 38. Del ajuste del </a:t>
            </a:r>
            <a:r>
              <a:rPr lang="es-CR" dirty="0"/>
              <a:t>s</a:t>
            </a:r>
            <a:r>
              <a:rPr lang="es-CR" dirty="0" smtClean="0"/>
              <a:t>alario </a:t>
            </a:r>
            <a:r>
              <a:rPr lang="es-CR" dirty="0"/>
              <a:t>i</a:t>
            </a:r>
            <a:r>
              <a:rPr lang="es-CR" dirty="0" smtClean="0"/>
              <a:t>ntegral</a:t>
            </a:r>
          </a:p>
          <a:p>
            <a:pPr marL="571500" marR="0" indent="-571500" algn="l" defTabSz="584200" rtl="0" fontAlgn="auto" latinLnBrk="0" hangingPunct="0">
              <a:lnSpc>
                <a:spcPct val="100000"/>
              </a:lnSpc>
              <a:spcBef>
                <a:spcPts val="0"/>
              </a:spcBef>
              <a:spcAft>
                <a:spcPts val="0"/>
              </a:spcAft>
              <a:buClrTx/>
              <a:buSzTx/>
              <a:buFont typeface="Arial" panose="020B0604020202020204" pitchFamily="34" charset="0"/>
              <a:buChar char="•"/>
              <a:tabLst/>
            </a:pPr>
            <a:endParaRPr lang="es-CR" dirty="0"/>
          </a:p>
          <a:p>
            <a:pPr marL="571500" marR="0" indent="-5715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lang="es-CR" dirty="0" smtClean="0"/>
              <a:t>Artículo 39. Del régimen salarial tradicional</a:t>
            </a:r>
            <a:endParaRPr kumimoji="0" lang="es-CR" sz="36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285590005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0" y="6889"/>
            <a:ext cx="13322023" cy="9746712"/>
          </a:xfrm>
          <a:prstGeom prst="rect">
            <a:avLst/>
          </a:prstGeom>
          <a:ln w="12700">
            <a:miter lim="400000"/>
          </a:ln>
        </p:spPr>
      </p:pic>
      <p:sp>
        <p:nvSpPr>
          <p:cNvPr id="8" name="Subtítulo Principal"/>
          <p:cNvSpPr txBox="1"/>
          <p:nvPr/>
        </p:nvSpPr>
        <p:spPr>
          <a:xfrm>
            <a:off x="741760" y="196280"/>
            <a:ext cx="7947689" cy="17030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r>
              <a:rPr lang="es-CR" sz="4800" dirty="0" smtClean="0"/>
              <a:t>Tabla </a:t>
            </a:r>
            <a:r>
              <a:rPr lang="es-CR" sz="4800" dirty="0"/>
              <a:t>Régimen Tradicional</a:t>
            </a:r>
          </a:p>
          <a:p>
            <a:endParaRPr dirty="0"/>
          </a:p>
        </p:txBody>
      </p:sp>
      <p:graphicFrame>
        <p:nvGraphicFramePr>
          <p:cNvPr id="9" name="8 Tabla"/>
          <p:cNvGraphicFramePr>
            <a:graphicFrameLocks noGrp="1"/>
          </p:cNvGraphicFramePr>
          <p:nvPr>
            <p:extLst>
              <p:ext uri="{D42A27DB-BD31-4B8C-83A1-F6EECF244321}">
                <p14:modId xmlns:p14="http://schemas.microsoft.com/office/powerpoint/2010/main" val="1093741229"/>
              </p:ext>
            </p:extLst>
          </p:nvPr>
        </p:nvGraphicFramePr>
        <p:xfrm>
          <a:off x="3723818" y="1348408"/>
          <a:ext cx="5874386" cy="8111388"/>
        </p:xfrm>
        <a:graphic>
          <a:graphicData uri="http://schemas.openxmlformats.org/drawingml/2006/table">
            <a:tbl>
              <a:tblPr firstRow="1" firstCol="1" bandRow="1"/>
              <a:tblGrid>
                <a:gridCol w="711354"/>
                <a:gridCol w="929206"/>
                <a:gridCol w="745651"/>
                <a:gridCol w="826314"/>
                <a:gridCol w="849179"/>
                <a:gridCol w="836860"/>
                <a:gridCol w="975822"/>
              </a:tblGrid>
              <a:tr h="344378">
                <a:tc>
                  <a:txBody>
                    <a:bodyPr/>
                    <a:lstStyle/>
                    <a:p>
                      <a:pPr>
                        <a:lnSpc>
                          <a:spcPct val="115000"/>
                        </a:lnSpc>
                        <a:spcAft>
                          <a:spcPts val="0"/>
                        </a:spcAft>
                      </a:pPr>
                      <a:r>
                        <a:rPr lang="es-CR" sz="1100" b="1" dirty="0">
                          <a:solidFill>
                            <a:srgbClr val="FFFFFF"/>
                          </a:solidFill>
                          <a:effectLst/>
                          <a:latin typeface="Arial"/>
                          <a:ea typeface="Times New Roman"/>
                          <a:cs typeface="Times New Roman"/>
                        </a:rPr>
                        <a:t>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gridSpan="2">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Sección Administrativa</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hMerge="1">
                  <a:txBody>
                    <a:bodyPr/>
                    <a:lstStyle/>
                    <a:p>
                      <a:endParaRPr lang="es-CR"/>
                    </a:p>
                  </a:txBody>
                  <a:tcPr/>
                </a:tc>
                <a:tc gridSpan="2">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Sección Bomberos</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hMerge="1">
                  <a:txBody>
                    <a:bodyPr/>
                    <a:lstStyle/>
                    <a:p>
                      <a:endParaRPr lang="es-CR"/>
                    </a:p>
                  </a:txBody>
                  <a:tcPr/>
                </a:tc>
                <a:tc gridSpan="2">
                  <a:txBody>
                    <a:bodyPr/>
                    <a:lstStyle/>
                    <a:p>
                      <a:pPr algn="ctr">
                        <a:lnSpc>
                          <a:spcPct val="115000"/>
                        </a:lnSpc>
                        <a:spcAft>
                          <a:spcPts val="0"/>
                        </a:spcAft>
                      </a:pPr>
                      <a:r>
                        <a:rPr lang="es-CR" sz="1100" b="1">
                          <a:solidFill>
                            <a:srgbClr val="FFFFFF"/>
                          </a:solidFill>
                          <a:effectLst/>
                          <a:latin typeface="Arial"/>
                          <a:ea typeface="Times New Roman"/>
                          <a:cs typeface="Times New Roman"/>
                        </a:rPr>
                        <a:t>Sección Informática</a:t>
                      </a:r>
                      <a:endParaRPr lang="es-CR" sz="1800">
                        <a:effectLst/>
                        <a:latin typeface="Calibri"/>
                        <a:ea typeface="Calibri"/>
                        <a:cs typeface="Times New Roman"/>
                      </a:endParaRPr>
                    </a:p>
                  </a:txBody>
                  <a:tcPr marL="44450" marR="44450" marT="0" marB="0" anchor="ctr">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hMerge="1">
                  <a:txBody>
                    <a:bodyPr/>
                    <a:lstStyle/>
                    <a:p>
                      <a:endParaRPr lang="es-CR"/>
                    </a:p>
                  </a:txBody>
                  <a:tcPr/>
                </a:tc>
              </a:tr>
              <a:tr h="548694">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Categoría origen</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Categoría referencia</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Salario base</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a:solidFill>
                            <a:srgbClr val="FFFFFF"/>
                          </a:solidFill>
                          <a:effectLst/>
                          <a:latin typeface="Arial"/>
                          <a:ea typeface="Times New Roman"/>
                          <a:cs typeface="Times New Roman"/>
                        </a:rPr>
                        <a:t>Categoría referencia</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a:solidFill>
                            <a:srgbClr val="FFFFFF"/>
                          </a:solidFill>
                          <a:effectLst/>
                          <a:latin typeface="Arial"/>
                          <a:ea typeface="Times New Roman"/>
                          <a:cs typeface="Times New Roman"/>
                        </a:rPr>
                        <a:t>Salario total</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Categoría referencia</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a:solidFill>
                            <a:srgbClr val="FFFFFF"/>
                          </a:solidFill>
                          <a:effectLst/>
                          <a:latin typeface="Arial"/>
                          <a:ea typeface="Times New Roman"/>
                          <a:cs typeface="Times New Roman"/>
                        </a:rPr>
                        <a:t>Salario base</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r>
              <a:tr h="282841">
                <a:tc>
                  <a:txBody>
                    <a:bodyPr/>
                    <a:lstStyle/>
                    <a:p>
                      <a:pPr algn="ctr">
                        <a:lnSpc>
                          <a:spcPct val="115000"/>
                        </a:lnSpc>
                        <a:spcAft>
                          <a:spcPts val="0"/>
                        </a:spcAft>
                      </a:pPr>
                      <a:r>
                        <a:rPr lang="es-CR" sz="1200">
                          <a:effectLst/>
                          <a:latin typeface="Arial"/>
                          <a:ea typeface="Times New Roman"/>
                          <a:cs typeface="Times New Roman"/>
                        </a:rPr>
                        <a:t>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dirty="0">
                          <a:effectLst/>
                          <a:latin typeface="Arial"/>
                          <a:ea typeface="Times New Roman"/>
                          <a:cs typeface="Times New Roman"/>
                        </a:rPr>
                        <a:t>1</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387,510</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393,717</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400,098</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403,717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dirty="0">
                          <a:effectLst/>
                          <a:latin typeface="Arial"/>
                          <a:ea typeface="Times New Roman"/>
                          <a:cs typeface="Times New Roman"/>
                        </a:rPr>
                        <a:t>5</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410,280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417,002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423,870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430,848</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dirty="0">
                          <a:effectLst/>
                          <a:latin typeface="Arial"/>
                          <a:ea typeface="Times New Roman"/>
                          <a:cs typeface="Times New Roman"/>
                        </a:rPr>
                        <a:t>9</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435,433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01600">
                <a:tc>
                  <a:txBody>
                    <a:bodyPr/>
                    <a:lstStyle/>
                    <a:p>
                      <a:pPr algn="ctr">
                        <a:lnSpc>
                          <a:spcPct val="115000"/>
                        </a:lnSpc>
                        <a:spcAft>
                          <a:spcPts val="0"/>
                        </a:spcAft>
                      </a:pPr>
                      <a:r>
                        <a:rPr lang="es-CR" sz="1200">
                          <a:effectLst/>
                          <a:latin typeface="Arial"/>
                          <a:ea typeface="Times New Roman"/>
                          <a:cs typeface="Times New Roman"/>
                        </a:rPr>
                        <a:t>10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200">
                          <a:effectLst/>
                          <a:latin typeface="Arial"/>
                          <a:ea typeface="Times New Roman"/>
                          <a:cs typeface="Times New Roman"/>
                        </a:rPr>
                        <a:t>443,368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200" b="1">
                          <a:effectLst/>
                          <a:latin typeface="Arial"/>
                          <a:ea typeface="Times New Roman"/>
                          <a:cs typeface="Times New Roman"/>
                        </a:rPr>
                        <a:t>210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495,319</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11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449,270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508,013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82910">
                <a:tc>
                  <a:txBody>
                    <a:bodyPr/>
                    <a:lstStyle/>
                    <a:p>
                      <a:pPr algn="ctr">
                        <a:lnSpc>
                          <a:spcPct val="115000"/>
                        </a:lnSpc>
                        <a:spcAft>
                          <a:spcPts val="0"/>
                        </a:spcAft>
                      </a:pPr>
                      <a:r>
                        <a:rPr lang="es-CR" sz="1200">
                          <a:effectLst/>
                          <a:latin typeface="Arial"/>
                          <a:ea typeface="Times New Roman"/>
                          <a:cs typeface="Times New Roman"/>
                        </a:rPr>
                        <a:t>12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458,057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518,003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5847">
                <a:tc>
                  <a:txBody>
                    <a:bodyPr/>
                    <a:lstStyle/>
                    <a:p>
                      <a:pPr algn="ctr">
                        <a:lnSpc>
                          <a:spcPct val="115000"/>
                        </a:lnSpc>
                        <a:spcAft>
                          <a:spcPts val="0"/>
                        </a:spcAft>
                      </a:pPr>
                      <a:r>
                        <a:rPr lang="es-CR" sz="1200">
                          <a:effectLst/>
                          <a:latin typeface="Arial"/>
                          <a:ea typeface="Times New Roman"/>
                          <a:cs typeface="Times New Roman"/>
                        </a:rPr>
                        <a:t>13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467,028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528,212</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44378">
                <a:tc>
                  <a:txBody>
                    <a:bodyPr/>
                    <a:lstStyle/>
                    <a:p>
                      <a:pPr algn="ctr">
                        <a:lnSpc>
                          <a:spcPct val="115000"/>
                        </a:lnSpc>
                        <a:spcAft>
                          <a:spcPts val="0"/>
                        </a:spcAft>
                      </a:pPr>
                      <a:r>
                        <a:rPr lang="es-CR" sz="1200">
                          <a:effectLst/>
                          <a:latin typeface="Arial"/>
                          <a:ea typeface="Times New Roman"/>
                          <a:cs typeface="Times New Roman"/>
                        </a:rPr>
                        <a:t>14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476,247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538,693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13254">
                <a:tc>
                  <a:txBody>
                    <a:bodyPr/>
                    <a:lstStyle/>
                    <a:p>
                      <a:pPr algn="ctr">
                        <a:lnSpc>
                          <a:spcPct val="115000"/>
                        </a:lnSpc>
                        <a:spcAft>
                          <a:spcPts val="0"/>
                        </a:spcAft>
                      </a:pPr>
                      <a:r>
                        <a:rPr lang="es-CR" sz="1200">
                          <a:effectLst/>
                          <a:latin typeface="Arial"/>
                          <a:ea typeface="Times New Roman"/>
                          <a:cs typeface="Times New Roman"/>
                        </a:rPr>
                        <a:t>15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485,665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549,409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75503">
                <a:tc>
                  <a:txBody>
                    <a:bodyPr/>
                    <a:lstStyle/>
                    <a:p>
                      <a:pPr algn="ctr">
                        <a:lnSpc>
                          <a:spcPct val="115000"/>
                        </a:lnSpc>
                        <a:spcAft>
                          <a:spcPts val="0"/>
                        </a:spcAft>
                      </a:pPr>
                      <a:r>
                        <a:rPr lang="es-CR" sz="1200">
                          <a:effectLst/>
                          <a:latin typeface="Arial"/>
                          <a:ea typeface="Times New Roman"/>
                          <a:cs typeface="Times New Roman"/>
                        </a:rPr>
                        <a:t>16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495,321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dirty="0">
                          <a:effectLst/>
                          <a:latin typeface="Arial"/>
                          <a:ea typeface="Times New Roman"/>
                          <a:cs typeface="Times New Roman"/>
                        </a:rPr>
                        <a:t>560,396</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 x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2327">
                <a:tc>
                  <a:txBody>
                    <a:bodyPr/>
                    <a:lstStyle/>
                    <a:p>
                      <a:pPr algn="ctr">
                        <a:lnSpc>
                          <a:spcPct val="115000"/>
                        </a:lnSpc>
                        <a:spcAft>
                          <a:spcPts val="0"/>
                        </a:spcAft>
                      </a:pPr>
                      <a:r>
                        <a:rPr lang="es-CR" sz="1200" dirty="0">
                          <a:effectLst/>
                          <a:latin typeface="Arial"/>
                          <a:ea typeface="Times New Roman"/>
                          <a:cs typeface="Times New Roman"/>
                        </a:rPr>
                        <a:t>17</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505,211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571,640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dirty="0">
                          <a:effectLst/>
                          <a:latin typeface="Arial"/>
                          <a:ea typeface="Times New Roman"/>
                          <a:cs typeface="Times New Roman"/>
                        </a:rPr>
                        <a:t>100</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nSpc>
                          <a:spcPct val="115000"/>
                        </a:lnSpc>
                        <a:spcAft>
                          <a:spcPts val="0"/>
                        </a:spcAft>
                      </a:pPr>
                      <a:r>
                        <a:rPr lang="es-CR" sz="1200" dirty="0">
                          <a:effectLst/>
                          <a:latin typeface="Arial"/>
                          <a:ea typeface="Times New Roman"/>
                          <a:cs typeface="Times New Roman"/>
                        </a:rPr>
                        <a:t>              572,758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2327">
                <a:tc>
                  <a:txBody>
                    <a:bodyPr/>
                    <a:lstStyle/>
                    <a:p>
                      <a:pPr algn="ctr">
                        <a:lnSpc>
                          <a:spcPct val="115000"/>
                        </a:lnSpc>
                        <a:spcAft>
                          <a:spcPts val="0"/>
                        </a:spcAft>
                      </a:pPr>
                      <a:r>
                        <a:rPr lang="es-CR" sz="1200">
                          <a:effectLst/>
                          <a:latin typeface="Arial"/>
                          <a:ea typeface="Times New Roman"/>
                          <a:cs typeface="Times New Roman"/>
                        </a:rPr>
                        <a:t>18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516,156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584,094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dirty="0">
                          <a:effectLst/>
                          <a:latin typeface="Arial"/>
                          <a:ea typeface="Times New Roman"/>
                          <a:cs typeface="Times New Roman"/>
                        </a:rPr>
                        <a:t>101</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nSpc>
                          <a:spcPct val="115000"/>
                        </a:lnSpc>
                        <a:spcAft>
                          <a:spcPts val="0"/>
                        </a:spcAft>
                      </a:pPr>
                      <a:r>
                        <a:rPr lang="es-CR" sz="1200" dirty="0">
                          <a:effectLst/>
                          <a:latin typeface="Arial"/>
                          <a:ea typeface="Times New Roman"/>
                          <a:cs typeface="Times New Roman"/>
                        </a:rPr>
                        <a:t>              585,387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2327">
                <a:tc>
                  <a:txBody>
                    <a:bodyPr/>
                    <a:lstStyle/>
                    <a:p>
                      <a:pPr algn="ctr">
                        <a:lnSpc>
                          <a:spcPct val="115000"/>
                        </a:lnSpc>
                        <a:spcAft>
                          <a:spcPts val="0"/>
                        </a:spcAft>
                      </a:pPr>
                      <a:r>
                        <a:rPr lang="es-CR" sz="1200">
                          <a:effectLst/>
                          <a:latin typeface="Arial"/>
                          <a:ea typeface="Times New Roman"/>
                          <a:cs typeface="Times New Roman"/>
                        </a:rPr>
                        <a:t>19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dirty="0">
                          <a:effectLst/>
                          <a:latin typeface="Arial"/>
                          <a:ea typeface="Times New Roman"/>
                          <a:cs typeface="Times New Roman"/>
                        </a:rPr>
                        <a:t>19</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527,416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596,893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dirty="0">
                          <a:effectLst/>
                          <a:latin typeface="Arial"/>
                          <a:ea typeface="Times New Roman"/>
                          <a:cs typeface="Times New Roman"/>
                        </a:rPr>
                        <a:t>102</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nSpc>
                          <a:spcPct val="115000"/>
                        </a:lnSpc>
                        <a:spcAft>
                          <a:spcPts val="0"/>
                        </a:spcAft>
                      </a:pPr>
                      <a:r>
                        <a:rPr lang="es-CR" sz="1200">
                          <a:effectLst/>
                          <a:latin typeface="Arial"/>
                          <a:ea typeface="Times New Roman"/>
                          <a:cs typeface="Times New Roman"/>
                        </a:rPr>
                        <a:t>              598,374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2327">
                <a:tc>
                  <a:txBody>
                    <a:bodyPr/>
                    <a:lstStyle/>
                    <a:p>
                      <a:pPr algn="ctr">
                        <a:lnSpc>
                          <a:spcPct val="115000"/>
                        </a:lnSpc>
                        <a:spcAft>
                          <a:spcPts val="0"/>
                        </a:spcAft>
                      </a:pPr>
                      <a:r>
                        <a:rPr lang="es-CR" sz="1200">
                          <a:effectLst/>
                          <a:latin typeface="Arial"/>
                          <a:ea typeface="Times New Roman"/>
                          <a:cs typeface="Times New Roman"/>
                        </a:rPr>
                        <a:t>20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538,965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220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610,027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dirty="0">
                          <a:effectLst/>
                          <a:latin typeface="Arial"/>
                          <a:ea typeface="Times New Roman"/>
                          <a:cs typeface="Times New Roman"/>
                        </a:rPr>
                        <a:t>103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nSpc>
                          <a:spcPct val="115000"/>
                        </a:lnSpc>
                        <a:spcAft>
                          <a:spcPts val="0"/>
                        </a:spcAft>
                      </a:pPr>
                      <a:r>
                        <a:rPr lang="es-CR" sz="1200" dirty="0">
                          <a:effectLst/>
                          <a:latin typeface="Arial"/>
                          <a:ea typeface="Times New Roman"/>
                          <a:cs typeface="Times New Roman"/>
                        </a:rPr>
                        <a:t>              611,698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2327">
                <a:tc>
                  <a:txBody>
                    <a:bodyPr/>
                    <a:lstStyle/>
                    <a:p>
                      <a:pPr algn="ctr">
                        <a:lnSpc>
                          <a:spcPct val="115000"/>
                        </a:lnSpc>
                        <a:spcAft>
                          <a:spcPts val="0"/>
                        </a:spcAft>
                      </a:pPr>
                      <a:r>
                        <a:rPr lang="es-CR" sz="1200">
                          <a:effectLst/>
                          <a:latin typeface="Arial"/>
                          <a:ea typeface="Times New Roman"/>
                          <a:cs typeface="Times New Roman"/>
                        </a:rPr>
                        <a:t>21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550,788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221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623,480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104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nSpc>
                          <a:spcPct val="115000"/>
                        </a:lnSpc>
                        <a:spcAft>
                          <a:spcPts val="0"/>
                        </a:spcAft>
                      </a:pPr>
                      <a:r>
                        <a:rPr lang="es-CR" sz="1200" dirty="0">
                          <a:effectLst/>
                          <a:latin typeface="Arial"/>
                          <a:ea typeface="Times New Roman"/>
                          <a:cs typeface="Times New Roman"/>
                        </a:rPr>
                        <a:t>              625,341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02327">
                <a:tc>
                  <a:txBody>
                    <a:bodyPr/>
                    <a:lstStyle/>
                    <a:p>
                      <a:pPr algn="ctr">
                        <a:lnSpc>
                          <a:spcPct val="115000"/>
                        </a:lnSpc>
                        <a:spcAft>
                          <a:spcPts val="0"/>
                        </a:spcAft>
                      </a:pPr>
                      <a:r>
                        <a:rPr lang="es-CR" sz="1200">
                          <a:effectLst/>
                          <a:latin typeface="Arial"/>
                          <a:ea typeface="Times New Roman"/>
                          <a:cs typeface="Times New Roman"/>
                        </a:rPr>
                        <a:t>22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562,948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222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a:effectLst/>
                          <a:latin typeface="Arial"/>
                          <a:ea typeface="Times New Roman"/>
                          <a:cs typeface="Times New Roman"/>
                        </a:rPr>
                        <a:t>637,311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0"/>
                        </a:spcAft>
                      </a:pPr>
                      <a:r>
                        <a:rPr lang="es-CR" sz="1200" b="1">
                          <a:effectLst/>
                          <a:latin typeface="Arial"/>
                          <a:ea typeface="Times New Roman"/>
                          <a:cs typeface="Times New Roman"/>
                        </a:rPr>
                        <a:t>105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nSpc>
                          <a:spcPct val="115000"/>
                        </a:lnSpc>
                        <a:spcAft>
                          <a:spcPts val="0"/>
                        </a:spcAft>
                      </a:pPr>
                      <a:r>
                        <a:rPr lang="es-CR" sz="1200" dirty="0">
                          <a:effectLst/>
                          <a:latin typeface="Arial"/>
                          <a:ea typeface="Times New Roman"/>
                          <a:cs typeface="Times New Roman"/>
                        </a:rPr>
                        <a:t>              639,378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3134732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0" y="26632"/>
            <a:ext cx="13322023" cy="9746712"/>
          </a:xfrm>
          <a:prstGeom prst="rect">
            <a:avLst/>
          </a:prstGeom>
          <a:ln w="12700">
            <a:miter lim="400000"/>
          </a:ln>
        </p:spPr>
      </p:pic>
      <p:sp>
        <p:nvSpPr>
          <p:cNvPr id="8" name="Subtítulo Principal"/>
          <p:cNvSpPr txBox="1"/>
          <p:nvPr/>
        </p:nvSpPr>
        <p:spPr>
          <a:xfrm>
            <a:off x="741760" y="196280"/>
            <a:ext cx="7947689" cy="17030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r>
              <a:rPr lang="es-CR" sz="4800" dirty="0" smtClean="0"/>
              <a:t>Tabla </a:t>
            </a:r>
            <a:r>
              <a:rPr lang="es-CR" sz="4800" dirty="0"/>
              <a:t>Régimen Tradicional</a:t>
            </a:r>
          </a:p>
          <a:p>
            <a:endParaRPr dirty="0"/>
          </a:p>
        </p:txBody>
      </p:sp>
      <p:graphicFrame>
        <p:nvGraphicFramePr>
          <p:cNvPr id="10" name="9 Tabla"/>
          <p:cNvGraphicFramePr>
            <a:graphicFrameLocks noGrp="1"/>
          </p:cNvGraphicFramePr>
          <p:nvPr>
            <p:extLst>
              <p:ext uri="{D42A27DB-BD31-4B8C-83A1-F6EECF244321}">
                <p14:modId xmlns:p14="http://schemas.microsoft.com/office/powerpoint/2010/main" val="697210983"/>
              </p:ext>
            </p:extLst>
          </p:nvPr>
        </p:nvGraphicFramePr>
        <p:xfrm>
          <a:off x="2109912" y="1204392"/>
          <a:ext cx="7992888" cy="8064897"/>
        </p:xfrm>
        <a:graphic>
          <a:graphicData uri="http://schemas.openxmlformats.org/drawingml/2006/table">
            <a:tbl>
              <a:tblPr firstRow="1" firstCol="1" bandRow="1"/>
              <a:tblGrid>
                <a:gridCol w="1229850"/>
                <a:gridCol w="1560830"/>
                <a:gridCol w="1025744"/>
                <a:gridCol w="1224136"/>
                <a:gridCol w="648072"/>
                <a:gridCol w="764391"/>
                <a:gridCol w="1539865"/>
              </a:tblGrid>
              <a:tr h="263364">
                <a:tc>
                  <a:txBody>
                    <a:bodyPr/>
                    <a:lstStyle/>
                    <a:p>
                      <a:pPr>
                        <a:lnSpc>
                          <a:spcPct val="115000"/>
                        </a:lnSpc>
                        <a:spcAft>
                          <a:spcPts val="0"/>
                        </a:spcAft>
                      </a:pPr>
                      <a:r>
                        <a:rPr lang="es-CR" sz="1100" b="1">
                          <a:solidFill>
                            <a:srgbClr val="FFFFFF"/>
                          </a:solidFill>
                          <a:effectLst/>
                          <a:latin typeface="Arial"/>
                          <a:ea typeface="Times New Roman"/>
                          <a:cs typeface="Times New Roman"/>
                        </a:rPr>
                        <a:t>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gridSpan="2">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Sección Administrativa</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hMerge="1">
                  <a:txBody>
                    <a:bodyPr/>
                    <a:lstStyle/>
                    <a:p>
                      <a:endParaRPr lang="es-CR"/>
                    </a:p>
                  </a:txBody>
                  <a:tcPr/>
                </a:tc>
                <a:tc gridSpan="2">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Sección Bomberos</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hMerge="1">
                  <a:txBody>
                    <a:bodyPr/>
                    <a:lstStyle/>
                    <a:p>
                      <a:endParaRPr lang="es-CR"/>
                    </a:p>
                  </a:txBody>
                  <a:tcPr/>
                </a:tc>
                <a:tc gridSpan="2">
                  <a:txBody>
                    <a:bodyPr/>
                    <a:lstStyle/>
                    <a:p>
                      <a:pPr algn="ctr">
                        <a:lnSpc>
                          <a:spcPct val="115000"/>
                        </a:lnSpc>
                        <a:spcAft>
                          <a:spcPts val="0"/>
                        </a:spcAft>
                      </a:pPr>
                      <a:r>
                        <a:rPr lang="es-CR" sz="1100" b="1">
                          <a:solidFill>
                            <a:srgbClr val="FFFFFF"/>
                          </a:solidFill>
                          <a:effectLst/>
                          <a:latin typeface="Arial"/>
                          <a:ea typeface="Times New Roman"/>
                          <a:cs typeface="Times New Roman"/>
                        </a:rPr>
                        <a:t>Sección Informática</a:t>
                      </a:r>
                      <a:endParaRPr lang="es-CR" sz="1800">
                        <a:effectLst/>
                        <a:latin typeface="Calibri"/>
                        <a:ea typeface="Calibri"/>
                        <a:cs typeface="Times New Roman"/>
                      </a:endParaRPr>
                    </a:p>
                  </a:txBody>
                  <a:tcPr marL="44450" marR="44450" marT="0" marB="0" anchor="ctr">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F497D"/>
                    </a:solidFill>
                  </a:tcPr>
                </a:tc>
                <a:tc hMerge="1">
                  <a:txBody>
                    <a:bodyPr/>
                    <a:lstStyle/>
                    <a:p>
                      <a:endParaRPr lang="es-CR"/>
                    </a:p>
                  </a:txBody>
                  <a:tcPr/>
                </a:tc>
              </a:tr>
              <a:tr h="560226">
                <a:tc>
                  <a:txBody>
                    <a:bodyPr/>
                    <a:lstStyle/>
                    <a:p>
                      <a:pPr algn="ctr">
                        <a:lnSpc>
                          <a:spcPct val="115000"/>
                        </a:lnSpc>
                        <a:spcAft>
                          <a:spcPts val="0"/>
                        </a:spcAft>
                      </a:pPr>
                      <a:r>
                        <a:rPr lang="es-CR" sz="1100" b="1">
                          <a:solidFill>
                            <a:srgbClr val="FFFFFF"/>
                          </a:solidFill>
                          <a:effectLst/>
                          <a:latin typeface="Arial"/>
                          <a:ea typeface="Times New Roman"/>
                          <a:cs typeface="Times New Roman"/>
                        </a:rPr>
                        <a:t>Categoría origen</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Categoría referencia</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Salario base</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a:solidFill>
                            <a:srgbClr val="FFFFFF"/>
                          </a:solidFill>
                          <a:effectLst/>
                          <a:latin typeface="Arial"/>
                          <a:ea typeface="Times New Roman"/>
                          <a:cs typeface="Times New Roman"/>
                        </a:rPr>
                        <a:t>Categoría referencia</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Salario total</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Categoría referencia</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100" b="1" dirty="0">
                          <a:solidFill>
                            <a:srgbClr val="FFFFFF"/>
                          </a:solidFill>
                          <a:effectLst/>
                          <a:latin typeface="Arial"/>
                          <a:ea typeface="Times New Roman"/>
                          <a:cs typeface="Times New Roman"/>
                        </a:rPr>
                        <a:t>Salario base</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00000"/>
                    </a:solidFill>
                  </a:tcPr>
                </a:tc>
              </a:tr>
              <a:tr h="298135">
                <a:tc>
                  <a:txBody>
                    <a:bodyPr/>
                    <a:lstStyle/>
                    <a:p>
                      <a:pPr algn="ctr">
                        <a:lnSpc>
                          <a:spcPct val="115000"/>
                        </a:lnSpc>
                        <a:spcAft>
                          <a:spcPts val="0"/>
                        </a:spcAft>
                      </a:pPr>
                      <a:r>
                        <a:rPr lang="es-CR" sz="1200" dirty="0">
                          <a:effectLst/>
                          <a:latin typeface="Arial"/>
                          <a:ea typeface="Times New Roman"/>
                          <a:cs typeface="Times New Roman"/>
                        </a:rPr>
                        <a:t>23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575,413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223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651,494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106</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dirty="0">
                          <a:effectLst/>
                          <a:latin typeface="Arial"/>
                          <a:ea typeface="Times New Roman"/>
                          <a:cs typeface="Times New Roman"/>
                        </a:rPr>
                        <a:t>              653,759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79925">
                <a:tc>
                  <a:txBody>
                    <a:bodyPr/>
                    <a:lstStyle/>
                    <a:p>
                      <a:pPr algn="ctr">
                        <a:lnSpc>
                          <a:spcPct val="115000"/>
                        </a:lnSpc>
                        <a:spcAft>
                          <a:spcPts val="0"/>
                        </a:spcAft>
                      </a:pPr>
                      <a:r>
                        <a:rPr lang="es-CR" sz="1200" dirty="0">
                          <a:effectLst/>
                          <a:latin typeface="Arial"/>
                          <a:ea typeface="Times New Roman"/>
                          <a:cs typeface="Times New Roman"/>
                        </a:rPr>
                        <a:t>24</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24</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634,262</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224</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718,426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107</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a:effectLst/>
                          <a:latin typeface="Arial"/>
                          <a:ea typeface="Times New Roman"/>
                          <a:cs typeface="Times New Roman"/>
                        </a:rPr>
                        <a:t>              721,665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17441">
                <a:tc>
                  <a:txBody>
                    <a:bodyPr/>
                    <a:lstStyle/>
                    <a:p>
                      <a:pPr algn="ctr">
                        <a:lnSpc>
                          <a:spcPct val="115000"/>
                        </a:lnSpc>
                        <a:spcAft>
                          <a:spcPts val="0"/>
                        </a:spcAft>
                      </a:pPr>
                      <a:r>
                        <a:rPr lang="es-CR" sz="1200">
                          <a:effectLst/>
                          <a:latin typeface="Arial"/>
                          <a:ea typeface="Times New Roman"/>
                          <a:cs typeface="Times New Roman"/>
                        </a:rPr>
                        <a:t>25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25</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648,591</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225</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734,726</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108</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a:effectLst/>
                          <a:latin typeface="Arial"/>
                          <a:ea typeface="Times New Roman"/>
                          <a:cs typeface="Times New Roman"/>
                        </a:rPr>
                        <a:t>              738,197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0025">
                <a:tc>
                  <a:txBody>
                    <a:bodyPr/>
                    <a:lstStyle/>
                    <a:p>
                      <a:pPr algn="ctr">
                        <a:lnSpc>
                          <a:spcPct val="115000"/>
                        </a:lnSpc>
                        <a:spcAft>
                          <a:spcPts val="0"/>
                        </a:spcAft>
                      </a:pPr>
                      <a:r>
                        <a:rPr lang="es-CR" sz="1200" dirty="0">
                          <a:effectLst/>
                          <a:latin typeface="Arial"/>
                          <a:ea typeface="Times New Roman"/>
                          <a:cs typeface="Times New Roman"/>
                        </a:rPr>
                        <a:t>26</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26</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663,295</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226</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751,448</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109</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a:effectLst/>
                          <a:latin typeface="Arial"/>
                          <a:ea typeface="Times New Roman"/>
                          <a:cs typeface="Times New Roman"/>
                        </a:rPr>
                        <a:t>              755,164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3881">
                <a:tc>
                  <a:txBody>
                    <a:bodyPr/>
                    <a:lstStyle/>
                    <a:p>
                      <a:pPr algn="ctr">
                        <a:lnSpc>
                          <a:spcPct val="115000"/>
                        </a:lnSpc>
                        <a:spcAft>
                          <a:spcPts val="0"/>
                        </a:spcAft>
                      </a:pPr>
                      <a:r>
                        <a:rPr lang="es-CR" sz="1200">
                          <a:effectLst/>
                          <a:latin typeface="Arial"/>
                          <a:ea typeface="Times New Roman"/>
                          <a:cs typeface="Times New Roman"/>
                        </a:rPr>
                        <a:t>27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27</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678,407</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227</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768,637</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110</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a:effectLst/>
                          <a:latin typeface="Arial"/>
                          <a:ea typeface="Times New Roman"/>
                          <a:cs typeface="Times New Roman"/>
                        </a:rPr>
                        <a:t>              772,596 </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3881">
                <a:tc>
                  <a:txBody>
                    <a:bodyPr/>
                    <a:lstStyle/>
                    <a:p>
                      <a:pPr algn="ctr">
                        <a:lnSpc>
                          <a:spcPct val="115000"/>
                        </a:lnSpc>
                        <a:spcAft>
                          <a:spcPts val="0"/>
                        </a:spcAft>
                      </a:pPr>
                      <a:r>
                        <a:rPr lang="es-CR" sz="1200">
                          <a:effectLst/>
                          <a:latin typeface="Arial"/>
                          <a:ea typeface="Times New Roman"/>
                          <a:cs typeface="Times New Roman"/>
                        </a:rPr>
                        <a:t>28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28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797,535</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228</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904,140</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111</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dirty="0">
                          <a:effectLst/>
                          <a:latin typeface="Arial"/>
                          <a:ea typeface="Times New Roman"/>
                          <a:cs typeface="Times New Roman"/>
                        </a:rPr>
                        <a:t>              910,059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3881">
                <a:tc>
                  <a:txBody>
                    <a:bodyPr/>
                    <a:lstStyle/>
                    <a:p>
                      <a:pPr algn="ctr">
                        <a:lnSpc>
                          <a:spcPct val="115000"/>
                        </a:lnSpc>
                        <a:spcAft>
                          <a:spcPts val="0"/>
                        </a:spcAft>
                      </a:pPr>
                      <a:r>
                        <a:rPr lang="es-CR" sz="1200">
                          <a:effectLst/>
                          <a:latin typeface="Arial"/>
                          <a:ea typeface="Times New Roman"/>
                          <a:cs typeface="Times New Roman"/>
                        </a:rPr>
                        <a:t>29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29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810,398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112</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dirty="0">
                          <a:effectLst/>
                          <a:latin typeface="Arial"/>
                          <a:ea typeface="Times New Roman"/>
                          <a:cs typeface="Times New Roman"/>
                        </a:rPr>
                        <a:t>              924,897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3881">
                <a:tc>
                  <a:txBody>
                    <a:bodyPr/>
                    <a:lstStyle/>
                    <a:p>
                      <a:pPr algn="ctr">
                        <a:lnSpc>
                          <a:spcPct val="115000"/>
                        </a:lnSpc>
                        <a:spcAft>
                          <a:spcPts val="0"/>
                        </a:spcAft>
                      </a:pPr>
                      <a:r>
                        <a:rPr lang="es-CR" sz="1200">
                          <a:effectLst/>
                          <a:latin typeface="Arial"/>
                          <a:ea typeface="Times New Roman"/>
                          <a:cs typeface="Times New Roman"/>
                        </a:rPr>
                        <a:t>30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823,494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113</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dirty="0">
                          <a:effectLst/>
                          <a:latin typeface="Arial"/>
                          <a:ea typeface="Times New Roman"/>
                          <a:cs typeface="Times New Roman"/>
                        </a:rPr>
                        <a:t>              940,004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3881">
                <a:tc>
                  <a:txBody>
                    <a:bodyPr/>
                    <a:lstStyle/>
                    <a:p>
                      <a:pPr algn="ctr">
                        <a:lnSpc>
                          <a:spcPct val="115000"/>
                        </a:lnSpc>
                        <a:spcAft>
                          <a:spcPts val="0"/>
                        </a:spcAft>
                      </a:pPr>
                      <a:r>
                        <a:rPr lang="es-CR" sz="1200">
                          <a:effectLst/>
                          <a:latin typeface="Arial"/>
                          <a:ea typeface="Times New Roman"/>
                          <a:cs typeface="Times New Roman"/>
                        </a:rPr>
                        <a:t>31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31 (4)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838,323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114</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dirty="0">
                          <a:effectLst/>
                          <a:latin typeface="Arial"/>
                          <a:ea typeface="Times New Roman"/>
                          <a:cs typeface="Times New Roman"/>
                        </a:rPr>
                        <a:t>              957,115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3881">
                <a:tc>
                  <a:txBody>
                    <a:bodyPr/>
                    <a:lstStyle/>
                    <a:p>
                      <a:pPr algn="ctr">
                        <a:lnSpc>
                          <a:spcPct val="115000"/>
                        </a:lnSpc>
                        <a:spcAft>
                          <a:spcPts val="0"/>
                        </a:spcAft>
                      </a:pPr>
                      <a:r>
                        <a:rPr lang="es-CR" sz="1200">
                          <a:effectLst/>
                          <a:latin typeface="Arial"/>
                          <a:ea typeface="Times New Roman"/>
                          <a:cs typeface="Times New Roman"/>
                        </a:rPr>
                        <a:t>32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851,914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dirty="0">
                          <a:effectLst/>
                          <a:latin typeface="Arial"/>
                          <a:ea typeface="Times New Roman"/>
                          <a:cs typeface="Times New Roman"/>
                        </a:rPr>
                        <a:t>115</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dirty="0">
                          <a:effectLst/>
                          <a:latin typeface="Arial"/>
                          <a:ea typeface="Times New Roman"/>
                          <a:cs typeface="Times New Roman"/>
                        </a:rPr>
                        <a:t>              972,799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63881">
                <a:tc>
                  <a:txBody>
                    <a:bodyPr/>
                    <a:lstStyle/>
                    <a:p>
                      <a:pPr algn="ctr">
                        <a:lnSpc>
                          <a:spcPct val="115000"/>
                        </a:lnSpc>
                        <a:spcAft>
                          <a:spcPts val="0"/>
                        </a:spcAft>
                      </a:pPr>
                      <a:r>
                        <a:rPr lang="es-CR" sz="1200">
                          <a:effectLst/>
                          <a:latin typeface="Arial"/>
                          <a:ea typeface="Times New Roman"/>
                          <a:cs typeface="Times New Roman"/>
                        </a:rPr>
                        <a:t>33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33 b  (3)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966,816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116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15000"/>
                        </a:lnSpc>
                        <a:spcAft>
                          <a:spcPts val="0"/>
                        </a:spcAft>
                      </a:pPr>
                      <a:r>
                        <a:rPr lang="es-CR" sz="1200" dirty="0">
                          <a:effectLst/>
                          <a:latin typeface="Arial"/>
                          <a:ea typeface="Times New Roman"/>
                          <a:cs typeface="Times New Roman"/>
                        </a:rPr>
                        <a:t>              988,776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314785">
                <a:tc>
                  <a:txBody>
                    <a:bodyPr/>
                    <a:lstStyle/>
                    <a:p>
                      <a:pPr algn="ctr">
                        <a:lnSpc>
                          <a:spcPct val="115000"/>
                        </a:lnSpc>
                        <a:spcAft>
                          <a:spcPts val="0"/>
                        </a:spcAft>
                      </a:pPr>
                      <a:r>
                        <a:rPr lang="es-CR" sz="1200">
                          <a:effectLst/>
                          <a:latin typeface="Arial"/>
                          <a:ea typeface="Times New Roman"/>
                          <a:cs typeface="Times New Roman"/>
                        </a:rPr>
                        <a:t>34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34</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998,878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35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35</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1,055,587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36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1,073,071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37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1,144,866</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38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1,206,765</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39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39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1,226,952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40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40</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1,306,021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41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41</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1,373,597</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42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42</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1,396,718</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407437">
                <a:tc>
                  <a:txBody>
                    <a:bodyPr/>
                    <a:lstStyle/>
                    <a:p>
                      <a:pPr algn="ctr">
                        <a:lnSpc>
                          <a:spcPct val="115000"/>
                        </a:lnSpc>
                        <a:spcAft>
                          <a:spcPts val="0"/>
                        </a:spcAft>
                      </a:pPr>
                      <a:r>
                        <a:rPr lang="es-CR" sz="1200">
                          <a:effectLst/>
                          <a:latin typeface="Arial"/>
                          <a:ea typeface="Times New Roman"/>
                          <a:cs typeface="Times New Roman"/>
                        </a:rPr>
                        <a:t>43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b="1">
                          <a:effectLst/>
                          <a:latin typeface="Arial"/>
                          <a:ea typeface="Times New Roman"/>
                          <a:cs typeface="Times New Roman"/>
                        </a:rPr>
                        <a:t>43</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1,514,729</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a:effectLst/>
                          <a:latin typeface="Arial"/>
                          <a:ea typeface="Times New Roman"/>
                          <a:cs typeface="Times New Roman"/>
                        </a:rPr>
                        <a:t>x</a:t>
                      </a:r>
                      <a:endParaRPr lang="es-CR" sz="18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x</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200" dirty="0">
                          <a:effectLst/>
                          <a:latin typeface="Arial"/>
                          <a:ea typeface="Times New Roman"/>
                          <a:cs typeface="Times New Roman"/>
                        </a:rPr>
                        <a:t> x </a:t>
                      </a:r>
                      <a:endParaRPr lang="es-CR" sz="18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356896">
                <a:tc>
                  <a:txBody>
                    <a:bodyPr/>
                    <a:lstStyle/>
                    <a:p>
                      <a:pPr algn="ctr">
                        <a:lnSpc>
                          <a:spcPct val="115000"/>
                        </a:lnSpc>
                        <a:spcAft>
                          <a:spcPts val="0"/>
                        </a:spcAft>
                      </a:pPr>
                      <a:r>
                        <a:rPr lang="es-CR" sz="1050">
                          <a:effectLst/>
                          <a:latin typeface="Arial"/>
                          <a:ea typeface="Times New Roman"/>
                          <a:cs typeface="Times New Roman"/>
                        </a:rPr>
                        <a:t>44</a:t>
                      </a:r>
                      <a:endParaRPr lang="es-CR" sz="14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050" b="1">
                          <a:effectLst/>
                          <a:latin typeface="Arial"/>
                          <a:ea typeface="Times New Roman"/>
                          <a:cs typeface="Times New Roman"/>
                        </a:rPr>
                        <a:t>44</a:t>
                      </a:r>
                      <a:endParaRPr lang="es-CR" sz="14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050">
                          <a:effectLst/>
                          <a:latin typeface="Arial"/>
                          <a:ea typeface="Times New Roman"/>
                          <a:cs typeface="Times New Roman"/>
                        </a:rPr>
                        <a:t>1,684,554</a:t>
                      </a:r>
                      <a:endParaRPr lang="es-CR" sz="14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050">
                          <a:effectLst/>
                          <a:latin typeface="Arial"/>
                          <a:ea typeface="Times New Roman"/>
                          <a:cs typeface="Times New Roman"/>
                        </a:rPr>
                        <a:t>x</a:t>
                      </a:r>
                      <a:endParaRPr lang="es-CR" sz="140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050" dirty="0">
                          <a:effectLst/>
                          <a:latin typeface="Arial"/>
                          <a:ea typeface="Times New Roman"/>
                          <a:cs typeface="Times New Roman"/>
                        </a:rPr>
                        <a:t> x </a:t>
                      </a:r>
                      <a:endParaRPr lang="es-CR" sz="14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050" dirty="0">
                          <a:effectLst/>
                          <a:latin typeface="Arial"/>
                          <a:ea typeface="Times New Roman"/>
                          <a:cs typeface="Times New Roman"/>
                        </a:rPr>
                        <a:t>x</a:t>
                      </a:r>
                      <a:endParaRPr lang="es-CR" sz="14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R" sz="1050" dirty="0">
                          <a:effectLst/>
                          <a:latin typeface="Arial"/>
                          <a:ea typeface="Times New Roman"/>
                          <a:cs typeface="Times New Roman"/>
                        </a:rPr>
                        <a:t> x </a:t>
                      </a:r>
                      <a:endParaRPr lang="es-CR" sz="1400" dirty="0">
                        <a:effectLst/>
                        <a:latin typeface="Calibri"/>
                        <a:ea typeface="Calibri"/>
                        <a:cs typeface="Times New Roman"/>
                      </a:endParaRPr>
                    </a:p>
                  </a:txBody>
                  <a:tcPr marL="44450" marR="4445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9750397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ítulo"/>
          <p:cNvSpPr txBox="1">
            <a:spLocks noGrp="1"/>
          </p:cNvSpPr>
          <p:nvPr>
            <p:ph type="ctrTitle"/>
          </p:nvPr>
        </p:nvSpPr>
        <p:spPr>
          <a:prstGeom prst="rect">
            <a:avLst/>
          </a:prstGeom>
        </p:spPr>
        <p:txBody>
          <a:bodyPr/>
          <a:lstStyle/>
          <a:p>
            <a:endParaRPr/>
          </a:p>
        </p:txBody>
      </p:sp>
      <p:sp>
        <p:nvSpPr>
          <p:cNvPr id="152" name="Cuerpo"/>
          <p:cNvSpPr txBox="1">
            <a:spLocks noGrp="1"/>
          </p:cNvSpPr>
          <p:nvPr>
            <p:ph type="subTitle" sz="quarter" idx="1"/>
          </p:nvPr>
        </p:nvSpPr>
        <p:spPr>
          <a:prstGeom prst="rect">
            <a:avLst/>
          </a:prstGeom>
        </p:spPr>
        <p:txBody>
          <a:bodyPr/>
          <a:lstStyle/>
          <a:p>
            <a:endParaRPr/>
          </a:p>
        </p:txBody>
      </p:sp>
      <p:pic>
        <p:nvPicPr>
          <p:cNvPr id="153" name="PPT - Bomberos-04.png" descr="PPT - Bomberos-04.png"/>
          <p:cNvPicPr>
            <a:picLocks noChangeAspect="1"/>
          </p:cNvPicPr>
          <p:nvPr/>
        </p:nvPicPr>
        <p:blipFill>
          <a:blip r:embed="rId2">
            <a:extLst/>
          </a:blip>
          <a:stretch>
            <a:fillRect/>
          </a:stretch>
        </p:blipFill>
        <p:spPr>
          <a:xfrm>
            <a:off x="0" y="6889"/>
            <a:ext cx="13322023" cy="9746712"/>
          </a:xfrm>
          <a:prstGeom prst="rect">
            <a:avLst/>
          </a:prstGeom>
          <a:ln w="12700">
            <a:miter lim="400000"/>
          </a:ln>
        </p:spPr>
      </p:pic>
      <p:sp>
        <p:nvSpPr>
          <p:cNvPr id="8" name="Subtítulo Principal"/>
          <p:cNvSpPr txBox="1"/>
          <p:nvPr/>
        </p:nvSpPr>
        <p:spPr>
          <a:xfrm>
            <a:off x="623692" y="103947"/>
            <a:ext cx="12666930" cy="1887696"/>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5600" b="1">
                <a:solidFill>
                  <a:schemeClr val="accent1"/>
                </a:solidFill>
                <a:latin typeface="Arial"/>
                <a:ea typeface="Arial"/>
                <a:cs typeface="Arial"/>
                <a:sym typeface="Arial"/>
              </a:defRPr>
            </a:lvl1pPr>
          </a:lstStyle>
          <a:p>
            <a:r>
              <a:rPr lang="es-CR" sz="6000" dirty="0"/>
              <a:t>Tabla de Régimen Salario Integral </a:t>
            </a:r>
          </a:p>
          <a:p>
            <a:endParaRPr dirty="0"/>
          </a:p>
        </p:txBody>
      </p:sp>
      <p:graphicFrame>
        <p:nvGraphicFramePr>
          <p:cNvPr id="7" name="6 Tabla"/>
          <p:cNvGraphicFramePr>
            <a:graphicFrameLocks noGrp="1"/>
          </p:cNvGraphicFramePr>
          <p:nvPr>
            <p:extLst>
              <p:ext uri="{D42A27DB-BD31-4B8C-83A1-F6EECF244321}">
                <p14:modId xmlns:p14="http://schemas.microsoft.com/office/powerpoint/2010/main" val="2516821240"/>
              </p:ext>
            </p:extLst>
          </p:nvPr>
        </p:nvGraphicFramePr>
        <p:xfrm>
          <a:off x="849977" y="1544126"/>
          <a:ext cx="10576521" cy="6665347"/>
        </p:xfrm>
        <a:graphic>
          <a:graphicData uri="http://schemas.openxmlformats.org/drawingml/2006/table">
            <a:tbl>
              <a:tblPr firstRow="1" firstCol="1" bandRow="1"/>
              <a:tblGrid>
                <a:gridCol w="1143473"/>
                <a:gridCol w="1008112"/>
                <a:gridCol w="1232790"/>
                <a:gridCol w="1143474"/>
                <a:gridCol w="1080120"/>
                <a:gridCol w="792088"/>
                <a:gridCol w="1008112"/>
                <a:gridCol w="864096"/>
                <a:gridCol w="1224136"/>
                <a:gridCol w="1080120"/>
              </a:tblGrid>
              <a:tr h="576064">
                <a:tc>
                  <a:txBody>
                    <a:bodyPr/>
                    <a:lstStyle/>
                    <a:p>
                      <a:pPr>
                        <a:lnSpc>
                          <a:spcPct val="115000"/>
                        </a:lnSpc>
                        <a:spcAft>
                          <a:spcPts val="0"/>
                        </a:spcAft>
                      </a:pPr>
                      <a:r>
                        <a:rPr lang="es-CR" sz="1200" b="1" dirty="0">
                          <a:solidFill>
                            <a:srgbClr val="FFFFFF"/>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gridSpan="3">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Sección Administrativa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hMerge="1">
                  <a:txBody>
                    <a:bodyPr/>
                    <a:lstStyle/>
                    <a:p>
                      <a:endParaRPr lang="es-CR"/>
                    </a:p>
                  </a:txBody>
                  <a:tcPr/>
                </a:tc>
                <a:tc hMerge="1">
                  <a:txBody>
                    <a:bodyPr/>
                    <a:lstStyle/>
                    <a:p>
                      <a:endParaRPr lang="es-CR"/>
                    </a:p>
                  </a:txBody>
                  <a:tcPr/>
                </a:tc>
                <a:tc gridSpan="2">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Sección Bomberos</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hMerge="1">
                  <a:txBody>
                    <a:bodyPr/>
                    <a:lstStyle/>
                    <a:p>
                      <a:endParaRPr lang="es-CR"/>
                    </a:p>
                  </a:txBody>
                  <a:tcPr/>
                </a:tc>
                <a:tc gridSpan="4">
                  <a:txBody>
                    <a:bodyPr/>
                    <a:lstStyle/>
                    <a:p>
                      <a:pPr algn="ctr">
                        <a:lnSpc>
                          <a:spcPct val="115000"/>
                        </a:lnSpc>
                        <a:spcAft>
                          <a:spcPts val="0"/>
                        </a:spcAft>
                      </a:pPr>
                      <a:r>
                        <a:rPr lang="es-CR" sz="1200" b="1">
                          <a:solidFill>
                            <a:srgbClr val="FFFFFF"/>
                          </a:solidFill>
                          <a:effectLst/>
                          <a:latin typeface="Arial"/>
                          <a:ea typeface="Times New Roman"/>
                          <a:cs typeface="Times New Roman"/>
                        </a:rPr>
                        <a:t>Sección Informática</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244062"/>
                    </a:solidFill>
                  </a:tcPr>
                </a:tc>
                <a:tc hMerge="1">
                  <a:txBody>
                    <a:bodyPr/>
                    <a:lstStyle/>
                    <a:p>
                      <a:endParaRPr lang="es-CR"/>
                    </a:p>
                  </a:txBody>
                  <a:tcPr/>
                </a:tc>
                <a:tc hMerge="1">
                  <a:txBody>
                    <a:bodyPr/>
                    <a:lstStyle/>
                    <a:p>
                      <a:endParaRPr lang="es-CR"/>
                    </a:p>
                  </a:txBody>
                  <a:tcPr/>
                </a:tc>
                <a:tc hMerge="1">
                  <a:txBody>
                    <a:bodyPr/>
                    <a:lstStyle/>
                    <a:p>
                      <a:endParaRPr lang="es-CR"/>
                    </a:p>
                  </a:txBody>
                  <a:tcPr/>
                </a:tc>
              </a:tr>
              <a:tr h="1182003">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Categoría </a:t>
                      </a:r>
                      <a:r>
                        <a:rPr lang="es-CR" sz="1200" b="1" dirty="0" err="1">
                          <a:solidFill>
                            <a:srgbClr val="FFFFFF"/>
                          </a:solidFill>
                          <a:effectLst/>
                          <a:latin typeface="Arial"/>
                          <a:ea typeface="Times New Roman"/>
                          <a:cs typeface="Times New Roman"/>
                        </a:rPr>
                        <a:t>refencia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Salario Integral</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Con Dedicación Exclusiva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Con Prohibición</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Categoría </a:t>
                      </a:r>
                      <a:r>
                        <a:rPr lang="es-CR" sz="1200" b="1" dirty="0" err="1">
                          <a:solidFill>
                            <a:srgbClr val="FFFFFF"/>
                          </a:solidFill>
                          <a:effectLst/>
                          <a:latin typeface="Arial"/>
                          <a:ea typeface="Times New Roman"/>
                          <a:cs typeface="Times New Roman"/>
                        </a:rPr>
                        <a:t>refencia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Salario Total</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Categoría </a:t>
                      </a:r>
                      <a:r>
                        <a:rPr lang="es-CR" sz="1200" b="1" dirty="0" err="1">
                          <a:solidFill>
                            <a:srgbClr val="FFFFFF"/>
                          </a:solidFill>
                          <a:effectLst/>
                          <a:latin typeface="Arial"/>
                          <a:ea typeface="Times New Roman"/>
                          <a:cs typeface="Times New Roman"/>
                        </a:rPr>
                        <a:t>refencia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Salario Integral</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Con Dedicación Exclusiva</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c>
                  <a:txBody>
                    <a:bodyPr/>
                    <a:lstStyle/>
                    <a:p>
                      <a:pPr algn="ctr">
                        <a:lnSpc>
                          <a:spcPct val="115000"/>
                        </a:lnSpc>
                        <a:spcAft>
                          <a:spcPts val="0"/>
                        </a:spcAft>
                      </a:pPr>
                      <a:r>
                        <a:rPr lang="es-CR" sz="1200" b="1" dirty="0">
                          <a:solidFill>
                            <a:srgbClr val="FFFFFF"/>
                          </a:solidFill>
                          <a:effectLst/>
                          <a:latin typeface="Arial"/>
                          <a:ea typeface="Times New Roman"/>
                          <a:cs typeface="Times New Roman"/>
                        </a:rPr>
                        <a:t>Con Prohibición</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C00000"/>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303,390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315,526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328,147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341,272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354,923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372,670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383,850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208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383,850</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399,204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466,125</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415,172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488,233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431,779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512,700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453,368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538,399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476,036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565,378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 </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499,838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593,715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524,830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623,470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551,071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654,706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 </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578,625</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687,524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513,901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18</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607,556</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219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721,974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524,179</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19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637,934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758,150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539,905</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180975">
                <a:tc>
                  <a:txBody>
                    <a:bodyPr/>
                    <a:lstStyle/>
                    <a:p>
                      <a:pPr algn="ctr">
                        <a:lnSpc>
                          <a:spcPct val="115000"/>
                        </a:lnSpc>
                        <a:spcAft>
                          <a:spcPts val="0"/>
                        </a:spcAft>
                      </a:pPr>
                      <a:r>
                        <a:rPr lang="es-CR" sz="1400" b="1">
                          <a:solidFill>
                            <a:srgbClr val="000000"/>
                          </a:solidFill>
                          <a:effectLst/>
                          <a:latin typeface="Arial"/>
                          <a:ea typeface="Times New Roman"/>
                          <a:cs typeface="Times New Roman"/>
                        </a:rPr>
                        <a:t>20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669,830</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796,147</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103</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550,703</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r h="27688">
                <a:tc>
                  <a:txBody>
                    <a:bodyPr/>
                    <a:lstStyle/>
                    <a:p>
                      <a:pPr algn="ctr">
                        <a:lnSpc>
                          <a:spcPct val="115000"/>
                        </a:lnSpc>
                        <a:spcAft>
                          <a:spcPts val="0"/>
                        </a:spcAft>
                      </a:pPr>
                      <a:r>
                        <a:rPr lang="es-CR" sz="1400" b="1">
                          <a:solidFill>
                            <a:srgbClr val="000000"/>
                          </a:solidFill>
                          <a:effectLst/>
                          <a:latin typeface="Arial"/>
                          <a:ea typeface="Times New Roman"/>
                          <a:cs typeface="Times New Roman"/>
                        </a:rPr>
                        <a:t>21</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703,322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a:solidFill>
                            <a:srgbClr val="000000"/>
                          </a:solidFill>
                          <a:effectLst/>
                          <a:latin typeface="Arial"/>
                          <a:ea typeface="Times New Roman"/>
                          <a:cs typeface="Times New Roman"/>
                        </a:rPr>
                        <a:t>x</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effectLst/>
                          <a:latin typeface="Arial"/>
                          <a:ea typeface="Times New Roman"/>
                          <a:cs typeface="Times New Roman"/>
                        </a:rPr>
                        <a:t>222</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a:solidFill>
                            <a:srgbClr val="000000"/>
                          </a:solidFill>
                          <a:effectLst/>
                          <a:latin typeface="Arial"/>
                          <a:ea typeface="Times New Roman"/>
                          <a:cs typeface="Times New Roman"/>
                        </a:rPr>
                        <a:t>836,039</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b="1">
                          <a:solidFill>
                            <a:srgbClr val="000000"/>
                          </a:solidFill>
                          <a:effectLst/>
                          <a:latin typeface="Arial"/>
                          <a:ea typeface="Times New Roman"/>
                          <a:cs typeface="Times New Roman"/>
                        </a:rPr>
                        <a:t>104</a:t>
                      </a:r>
                      <a:endParaRPr lang="es-CR" sz="200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r">
                        <a:lnSpc>
                          <a:spcPct val="115000"/>
                        </a:lnSpc>
                        <a:spcAft>
                          <a:spcPts val="0"/>
                        </a:spcAft>
                      </a:pPr>
                      <a:r>
                        <a:rPr lang="es-CR" sz="1400" dirty="0">
                          <a:solidFill>
                            <a:srgbClr val="000000"/>
                          </a:solidFill>
                          <a:effectLst/>
                          <a:latin typeface="Arial"/>
                          <a:ea typeface="Times New Roman"/>
                          <a:cs typeface="Times New Roman"/>
                        </a:rPr>
                        <a:t>572,731</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400" dirty="0">
                          <a:solidFill>
                            <a:srgbClr val="000000"/>
                          </a:solidFill>
                          <a:effectLst/>
                          <a:latin typeface="Arial"/>
                          <a:ea typeface="Times New Roman"/>
                          <a:cs typeface="Times New Roman"/>
                        </a:rPr>
                        <a:t>x</a:t>
                      </a:r>
                      <a:endParaRPr lang="es-CR" sz="2000" dirty="0">
                        <a:effectLst/>
                        <a:latin typeface="Calibri"/>
                        <a:ea typeface="Calibri"/>
                        <a:cs typeface="Times New Roman"/>
                      </a:endParaRPr>
                    </a:p>
                  </a:txBody>
                  <a:tcPr marL="44450" marR="4445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70576230"/>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567</TotalTime>
  <Words>1213</Words>
  <Application>Microsoft Office PowerPoint</Application>
  <PresentationFormat>Personalizado</PresentationFormat>
  <Paragraphs>918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White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Espinoza Méndez</dc:creator>
  <cp:lastModifiedBy>Daniela Espinoza Méndez</cp:lastModifiedBy>
  <cp:revision>31</cp:revision>
  <dcterms:modified xsi:type="dcterms:W3CDTF">2018-01-31T15:30:25Z</dcterms:modified>
</cp:coreProperties>
</file>