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313" r:id="rId5"/>
    <p:sldId id="314" r:id="rId6"/>
    <p:sldId id="316" r:id="rId7"/>
  </p:sldIdLst>
  <p:sldSz cx="9144000" cy="5143500" type="screen16x9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EVA</a:t>
            </a:r>
          </a:p>
        </c:rich>
      </c:tx>
      <c:layout>
        <c:manualLayout>
          <c:xMode val="edge"/>
          <c:yMode val="edge"/>
          <c:x val="0.17504963835927062"/>
          <c:y val="5.25802147996076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558408865277737"/>
          <c:y val="0.33343170203310746"/>
          <c:w val="0.50022893413061331"/>
          <c:h val="0.62078252883913143"/>
        </c:manualLayout>
      </c:layout>
      <c:pieChart>
        <c:varyColors val="1"/>
        <c:ser>
          <c:idx val="0"/>
          <c:order val="0"/>
          <c:tx>
            <c:strRef>
              <c:f>Hoja1!$C$3</c:f>
              <c:strCache>
                <c:ptCount val="1"/>
                <c:pt idx="0">
                  <c:v>Seguimiento</c:v>
                </c:pt>
              </c:strCache>
            </c:strRef>
          </c:tx>
          <c:dPt>
            <c:idx val="0"/>
            <c:bubble3D val="0"/>
            <c:spPr>
              <a:pattFill prst="pct5">
                <a:fgClr>
                  <a:srgbClr val="FFC000"/>
                </a:fgClr>
                <a:bgClr>
                  <a:srgbClr val="FFC000"/>
                </a:bgClr>
              </a:pattFill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99.5%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0.5%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s-C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Hoja1!$B$4:$B$5</c:f>
              <c:strCache>
                <c:ptCount val="2"/>
                <c:pt idx="0">
                  <c:v>Finalizada</c:v>
                </c:pt>
                <c:pt idx="1">
                  <c:v>Seguimiento</c:v>
                </c:pt>
              </c:strCache>
            </c:strRef>
          </c:cat>
          <c:val>
            <c:numRef>
              <c:f>Hoja1!$C$4:$C$5</c:f>
              <c:numCache>
                <c:formatCode>General</c:formatCode>
                <c:ptCount val="2"/>
                <c:pt idx="0">
                  <c:v>1039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1"/>
    </c:legend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266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90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114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3462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1897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785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8328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2658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838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056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476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9E101-6996-4FA3-8FDE-D9A0805FAA4F}" type="datetimeFigureOut">
              <a:rPr lang="es-CR" smtClean="0"/>
              <a:t>06/02/2020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886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"/>
            <a:ext cx="9144000" cy="514081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63705" y="3219822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latin typeface="Arial" panose="020B0604020202020204" pitchFamily="34" charset="0"/>
                <a:cs typeface="Arial" panose="020B0604020202020204" pitchFamily="34" charset="0"/>
              </a:rPr>
              <a:t>Plazas Disponibles y estadísticas relacionadas con incapacidades, vacaciones y evaluaciones de desempeño</a:t>
            </a:r>
          </a:p>
        </p:txBody>
      </p:sp>
    </p:spTree>
    <p:extLst>
      <p:ext uri="{BB962C8B-B14F-4D97-AF65-F5344CB8AC3E}">
        <p14:creationId xmlns:p14="http://schemas.microsoft.com/office/powerpoint/2010/main" val="28193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9180512" cy="5142158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>
            <a:normAutofit/>
          </a:bodyPr>
          <a:lstStyle/>
          <a:p>
            <a:r>
              <a:rPr lang="es-CR" sz="3600" dirty="0" smtClean="0"/>
              <a:t>Información </a:t>
            </a:r>
            <a:r>
              <a:rPr lang="es-CR" sz="3600" dirty="0"/>
              <a:t>sobre plazas </a:t>
            </a:r>
            <a:r>
              <a:rPr lang="es-CR" sz="3600" dirty="0">
                <a:solidFill>
                  <a:schemeClr val="tx2">
                    <a:lumMod val="50000"/>
                  </a:schemeClr>
                </a:solidFill>
              </a:rPr>
              <a:t>disponibles. </a:t>
            </a:r>
            <a:endParaRPr lang="es-CR" sz="3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06124"/>
              </p:ext>
            </p:extLst>
          </p:nvPr>
        </p:nvGraphicFramePr>
        <p:xfrm>
          <a:off x="1763688" y="1563638"/>
          <a:ext cx="5832649" cy="2003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112"/>
                <a:gridCol w="1293202"/>
                <a:gridCol w="1306084"/>
                <a:gridCol w="1318251"/>
              </a:tblGrid>
              <a:tr h="3600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TRIMESTRE 2019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56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Puestos</a:t>
                      </a:r>
                      <a:endParaRPr lang="es-CR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de Puestos Ocupados </a:t>
                      </a:r>
                      <a:endParaRPr lang="es-CR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de Puestos Vacantes</a:t>
                      </a:r>
                      <a:endParaRPr lang="es-CR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8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EJECUTIVO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8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PROFESIONAL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8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8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ADMINISTRATIVO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8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BOMBEROS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87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1140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1121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0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9180512" cy="5142158"/>
          </a:xfrm>
          <a:prstGeom prst="rect">
            <a:avLst/>
          </a:prstGeom>
        </p:spPr>
      </p:pic>
      <p:sp>
        <p:nvSpPr>
          <p:cNvPr id="10" name="1 Marcador de contenid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R" sz="3600" dirty="0"/>
              <a:t>Acciones del personal (</a:t>
            </a:r>
            <a:r>
              <a:rPr lang="es-CR" sz="3600" dirty="0" smtClean="0"/>
              <a:t>2019)</a:t>
            </a:r>
            <a:endParaRPr lang="es-CR" sz="3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552212"/>
              </p:ext>
            </p:extLst>
          </p:nvPr>
        </p:nvGraphicFramePr>
        <p:xfrm>
          <a:off x="2803699" y="1635646"/>
          <a:ext cx="3500090" cy="2698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227"/>
                <a:gridCol w="1078227"/>
                <a:gridCol w="1343636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de boletas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de días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CR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CR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CR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CR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974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1610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1715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1343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Septiembre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2395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2407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3501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797660" y="10674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Vacaciones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9180512" cy="5142158"/>
          </a:xfrm>
          <a:prstGeom prst="rect">
            <a:avLst/>
          </a:prstGeom>
        </p:spPr>
      </p:pic>
      <p:sp>
        <p:nvSpPr>
          <p:cNvPr id="10" name="1 Marcador de contenid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R" sz="3200" dirty="0"/>
              <a:t>Acciones del personal (</a:t>
            </a:r>
            <a:r>
              <a:rPr lang="es-CR" sz="3200" dirty="0" smtClean="0"/>
              <a:t>2019)</a:t>
            </a:r>
            <a:endParaRPr lang="es-CR" sz="3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40782"/>
              </p:ext>
            </p:extLst>
          </p:nvPr>
        </p:nvGraphicFramePr>
        <p:xfrm>
          <a:off x="788194" y="1347614"/>
          <a:ext cx="7531100" cy="2952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400"/>
                <a:gridCol w="901700"/>
                <a:gridCol w="787400"/>
                <a:gridCol w="787400"/>
                <a:gridCol w="787400"/>
                <a:gridCol w="787400"/>
                <a:gridCol w="584200"/>
                <a:gridCol w="1181100"/>
                <a:gridCol w="927100"/>
              </a:tblGrid>
              <a:tr h="616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Mes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BOLETAS CCSS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# Días CCSS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BOLETAS RT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# Días RT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BOLETAS SOA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# Días SOA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TOTAL DE BOLETAS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TOTAL DE DIAS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Enero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58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17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75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Febrero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54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21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76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Marzo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57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39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98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Abril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42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6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100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Mayo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63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485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252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47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88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784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Junio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94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461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34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347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6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51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134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859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Julio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64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403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25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293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6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64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95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760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Agosto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72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310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35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300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6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72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113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682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Septiembre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59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481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357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82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96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920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Octubre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55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468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37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343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9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58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101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869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Noviembre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61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277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49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426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37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113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740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Diciembre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191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27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388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11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61</a:t>
                      </a:r>
                      <a:endParaRPr lang="es-C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590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374486" y="905964"/>
            <a:ext cx="235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Incapacidades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"/>
            <a:ext cx="9180512" cy="5142158"/>
          </a:xfrm>
          <a:prstGeom prst="rect">
            <a:avLst/>
          </a:prstGeom>
        </p:spPr>
      </p:pic>
      <p:sp>
        <p:nvSpPr>
          <p:cNvPr id="10" name="1 Marcador de contenid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R" sz="3200" dirty="0" smtClean="0"/>
              <a:t>Evaluación de Desempeño</a:t>
            </a:r>
            <a:endParaRPr lang="es-CR" sz="3200" dirty="0"/>
          </a:p>
        </p:txBody>
      </p:sp>
      <p:sp>
        <p:nvSpPr>
          <p:cNvPr id="6" name="3 Rectángulo"/>
          <p:cNvSpPr/>
          <p:nvPr/>
        </p:nvSpPr>
        <p:spPr>
          <a:xfrm>
            <a:off x="1700808" y="1101973"/>
            <a:ext cx="5454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200" dirty="0" smtClean="0"/>
              <a:t>De conformidad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 la planilla del año 2019 se genera una base de datos en donde se debe de evaluar un </a:t>
            </a:r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1044  de colaboradores.</a:t>
            </a:r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08341"/>
              </p:ext>
            </p:extLst>
          </p:nvPr>
        </p:nvGraphicFramePr>
        <p:xfrm>
          <a:off x="2282252" y="2139702"/>
          <a:ext cx="1800200" cy="2006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792088"/>
              </a:tblGrid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Estado EVA</a:t>
                      </a:r>
                      <a:endParaRPr lang="es-C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Cuenta de Evaluado</a:t>
                      </a:r>
                      <a:endParaRPr lang="es-C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Finalizada</a:t>
                      </a:r>
                      <a:endParaRPr lang="es-C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1039</a:t>
                      </a:r>
                      <a:endParaRPr lang="es-C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Seguimiento</a:t>
                      </a:r>
                      <a:endParaRPr lang="es-C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es-C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Total general</a:t>
                      </a:r>
                      <a:endParaRPr lang="es-C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 smtClean="0">
                          <a:effectLst/>
                        </a:rPr>
                        <a:t>1044</a:t>
                      </a:r>
                      <a:endParaRPr lang="es-CR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 rot="16200000">
            <a:off x="851477" y="2748492"/>
            <a:ext cx="226518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Resultados</a:t>
            </a:r>
            <a:r>
              <a:rPr kumimoji="0" lang="es-CR" altLang="es-C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obtenidos</a:t>
            </a:r>
            <a:r>
              <a:rPr kumimoji="0" lang="es-CR" altLang="es-C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R" altLang="es-CR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2 Conector angular"/>
          <p:cNvCxnSpPr/>
          <p:nvPr/>
        </p:nvCxnSpPr>
        <p:spPr>
          <a:xfrm>
            <a:off x="4860032" y="1923677"/>
            <a:ext cx="720080" cy="651263"/>
          </a:xfrm>
          <a:prstGeom prst="bentConnector3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860032" y="1563638"/>
            <a:ext cx="0" cy="360039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941689"/>
              </p:ext>
            </p:extLst>
          </p:nvPr>
        </p:nvGraphicFramePr>
        <p:xfrm>
          <a:off x="5868144" y="1621622"/>
          <a:ext cx="2808312" cy="246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10 Conector angular"/>
          <p:cNvCxnSpPr/>
          <p:nvPr/>
        </p:nvCxnSpPr>
        <p:spPr>
          <a:xfrm>
            <a:off x="4427984" y="2139702"/>
            <a:ext cx="1800200" cy="1052075"/>
          </a:xfrm>
          <a:prstGeom prst="bent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"/>
            <a:ext cx="9180512" cy="5142158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37769" y="411510"/>
            <a:ext cx="6763390" cy="58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5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52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</a:rPr>
              <a:t>Rango de nota General de la Evaluaciones del Desempeño</a:t>
            </a:r>
            <a:endParaRPr kumimoji="0" lang="es-CR" altLang="es-CR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ea typeface="Times New Roman" pitchFamily="18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571191"/>
              </p:ext>
            </p:extLst>
          </p:nvPr>
        </p:nvGraphicFramePr>
        <p:xfrm>
          <a:off x="1259632" y="1235561"/>
          <a:ext cx="6294755" cy="2737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870"/>
                <a:gridCol w="1438275"/>
                <a:gridCol w="1106170"/>
                <a:gridCol w="1549400"/>
                <a:gridCol w="1082040"/>
              </a:tblGrid>
              <a:tr h="426085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DE LAS NOTAS GENERALES DE EVALUACIÓN DEL DESEMPEÑO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84391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Rangos de Evaluación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 Personal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de  evaluados de acuerdo con el rango de la nota de evaluación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 Promedio por Rango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69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6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Inaceptable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C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3360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– 79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6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Aceptable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– 89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6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Bueno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– 100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6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Excelente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943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97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1039</a:t>
                      </a:r>
                      <a:endParaRPr lang="es-CR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 PROMEDIO GENERAL:   </a:t>
                      </a:r>
                      <a:r>
                        <a:rPr lang="es-CR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s-CR" sz="1100" b="1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4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357</Words>
  <Application>Microsoft Office PowerPoint</Application>
  <PresentationFormat>Presentación en pantalla (16:9)</PresentationFormat>
  <Paragraphs>229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Información sobre plazas disponibles. </vt:lpstr>
      <vt:lpstr>Acciones del personal (2019)</vt:lpstr>
      <vt:lpstr>Acciones del personal (2019)</vt:lpstr>
      <vt:lpstr>Evaluación de Desempeño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root</dc:creator>
  <cp:lastModifiedBy>Karla Méndez Lobo</cp:lastModifiedBy>
  <cp:revision>67</cp:revision>
  <dcterms:created xsi:type="dcterms:W3CDTF">2018-05-24T17:57:06Z</dcterms:created>
  <dcterms:modified xsi:type="dcterms:W3CDTF">2020-02-06T16:38:49Z</dcterms:modified>
</cp:coreProperties>
</file>