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40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558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93421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2371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11584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65910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27072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4338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20138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95569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78548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00164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6BF2-995F-449C-B23D-C6ED269DF649}" type="datetimeFigureOut">
              <a:rPr lang="es-CR" smtClean="0"/>
              <a:t>29/5/2018</a:t>
            </a:fld>
            <a:endParaRPr lang="es-C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BCE14-51A4-4630-AD71-B35B0C778940}" type="slidenum">
              <a:rPr lang="es-CR" smtClean="0"/>
              <a:t>‹Nº›</a:t>
            </a:fld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03357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1513074" y="71885"/>
            <a:ext cx="1143363" cy="5396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400" b="1" dirty="0">
                <a:latin typeface="Century Gothic" pitchFamily="34" charset="0"/>
              </a:rPr>
              <a:t>INICIO</a:t>
            </a:r>
          </a:p>
        </p:txBody>
      </p:sp>
      <p:sp>
        <p:nvSpPr>
          <p:cNvPr id="5" name="4 Proceso"/>
          <p:cNvSpPr/>
          <p:nvPr/>
        </p:nvSpPr>
        <p:spPr>
          <a:xfrm>
            <a:off x="1459009" y="863973"/>
            <a:ext cx="1251497" cy="844246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b="1" dirty="0">
                <a:latin typeface="Century Gothic" pitchFamily="34" charset="0"/>
              </a:rPr>
              <a:t>La Contraloría</a:t>
            </a:r>
            <a:r>
              <a:rPr lang="es-CR" b="1" baseline="0" dirty="0">
                <a:latin typeface="Century Gothic" pitchFamily="34" charset="0"/>
              </a:rPr>
              <a:t> recibe el requerimiento del usuario</a:t>
            </a:r>
            <a:endParaRPr lang="es-CR" b="1" dirty="0">
              <a:latin typeface="Century Gothic" pitchFamily="34" charset="0"/>
            </a:endParaRPr>
          </a:p>
        </p:txBody>
      </p:sp>
      <p:sp>
        <p:nvSpPr>
          <p:cNvPr id="6" name="5 Decisión"/>
          <p:cNvSpPr/>
          <p:nvPr/>
        </p:nvSpPr>
        <p:spPr>
          <a:xfrm>
            <a:off x="1136345" y="1953393"/>
            <a:ext cx="1896823" cy="1178447"/>
          </a:xfrm>
          <a:prstGeom prst="flowChartDecisi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050" b="1" dirty="0">
                <a:latin typeface="Century Gothic" pitchFamily="34" charset="0"/>
              </a:rPr>
              <a:t>¿Conoce</a:t>
            </a:r>
            <a:r>
              <a:rPr lang="es-CR" sz="1050" b="1" baseline="0" dirty="0">
                <a:latin typeface="Century Gothic" pitchFamily="34" charset="0"/>
              </a:rPr>
              <a:t> la razón de descargo?</a:t>
            </a:r>
            <a:endParaRPr lang="es-CR" sz="1050" b="1" dirty="0">
              <a:latin typeface="Century Gothic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91972" y="2359579"/>
            <a:ext cx="427907" cy="35532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400" b="1" dirty="0">
                <a:latin typeface="Century Gothic" pitchFamily="34" charset="0"/>
              </a:rPr>
              <a:t>SI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200922" y="2359579"/>
            <a:ext cx="536363" cy="35532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400" b="1" dirty="0">
                <a:latin typeface="Century Gothic" pitchFamily="34" charset="0"/>
              </a:rPr>
              <a:t>NO</a:t>
            </a:r>
          </a:p>
        </p:txBody>
      </p:sp>
      <p:sp>
        <p:nvSpPr>
          <p:cNvPr id="9" name="8 Proceso"/>
          <p:cNvSpPr/>
          <p:nvPr/>
        </p:nvSpPr>
        <p:spPr>
          <a:xfrm>
            <a:off x="261670" y="2896602"/>
            <a:ext cx="888510" cy="1177655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b="1" dirty="0">
                <a:latin typeface="Century Gothic" pitchFamily="34" charset="0"/>
              </a:rPr>
              <a:t>Dar</a:t>
            </a:r>
            <a:r>
              <a:rPr lang="es-CR" b="1" baseline="0" dirty="0">
                <a:latin typeface="Century Gothic" pitchFamily="34" charset="0"/>
              </a:rPr>
              <a:t> al usuario respuesta inmediata</a:t>
            </a:r>
            <a:endParaRPr lang="es-CR" b="1" dirty="0">
              <a:latin typeface="Century Gothic" pitchFamily="34" charset="0"/>
            </a:endParaRPr>
          </a:p>
        </p:txBody>
      </p:sp>
      <p:sp>
        <p:nvSpPr>
          <p:cNvPr id="10" name="9 Proceso"/>
          <p:cNvSpPr/>
          <p:nvPr/>
        </p:nvSpPr>
        <p:spPr>
          <a:xfrm>
            <a:off x="3944982" y="2156535"/>
            <a:ext cx="1626923" cy="761415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100" b="1" dirty="0">
                <a:latin typeface="Century Gothic" pitchFamily="34" charset="0"/>
              </a:rPr>
              <a:t>Asignar consecutivo y trasladar</a:t>
            </a:r>
            <a:r>
              <a:rPr lang="es-CR" sz="1100" b="1" baseline="0" dirty="0">
                <a:latin typeface="Century Gothic" pitchFamily="34" charset="0"/>
              </a:rPr>
              <a:t> a la Unidad competente</a:t>
            </a:r>
            <a:endParaRPr lang="es-CR" sz="1100" b="1" dirty="0">
              <a:latin typeface="Century Gothic" pitchFamily="34" charset="0"/>
            </a:endParaRPr>
          </a:p>
        </p:txBody>
      </p:sp>
      <p:sp>
        <p:nvSpPr>
          <p:cNvPr id="11" name="10 Decisión"/>
          <p:cNvSpPr/>
          <p:nvPr/>
        </p:nvSpPr>
        <p:spPr>
          <a:xfrm>
            <a:off x="3779768" y="3080932"/>
            <a:ext cx="1957235" cy="1203036"/>
          </a:xfrm>
          <a:prstGeom prst="flowChartDecision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b="1" dirty="0">
                <a:latin typeface="Century Gothic" pitchFamily="34" charset="0"/>
              </a:rPr>
              <a:t>¿Caso</a:t>
            </a:r>
            <a:r>
              <a:rPr lang="es-CR" b="1" baseline="0" dirty="0">
                <a:latin typeface="Century Gothic" pitchFamily="34" charset="0"/>
              </a:rPr>
              <a:t> complejo?</a:t>
            </a:r>
            <a:endParaRPr lang="es-CR" b="1" dirty="0">
              <a:latin typeface="Century Gothic" pitchFamily="34" charset="0"/>
            </a:endParaRPr>
          </a:p>
        </p:txBody>
      </p:sp>
      <p:sp>
        <p:nvSpPr>
          <p:cNvPr id="12" name="11 Proceso"/>
          <p:cNvSpPr/>
          <p:nvPr/>
        </p:nvSpPr>
        <p:spPr>
          <a:xfrm>
            <a:off x="2859460" y="4161328"/>
            <a:ext cx="1019546" cy="1534991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100" b="1" dirty="0">
                <a:latin typeface="Century Gothic" pitchFamily="34" charset="0"/>
              </a:rPr>
              <a:t>Se</a:t>
            </a:r>
            <a:r>
              <a:rPr lang="es-CR" sz="1100" b="1" baseline="0" dirty="0">
                <a:latin typeface="Century Gothic" pitchFamily="34" charset="0"/>
              </a:rPr>
              <a:t> concede un plazo máximo de 50 días </a:t>
            </a:r>
            <a:r>
              <a:rPr lang="es-CR" sz="1100" b="1" baseline="0" dirty="0" smtClean="0">
                <a:latin typeface="Century Gothic" pitchFamily="34" charset="0"/>
              </a:rPr>
              <a:t>naturales </a:t>
            </a:r>
            <a:r>
              <a:rPr lang="es-CR" sz="1100" b="1" baseline="0" dirty="0">
                <a:latin typeface="Century Gothic" pitchFamily="34" charset="0"/>
              </a:rPr>
              <a:t>para preparar la respuesta</a:t>
            </a:r>
            <a:endParaRPr lang="es-CR" sz="1100" b="1" dirty="0">
              <a:latin typeface="Century Gothic" pitchFamily="34" charset="0"/>
            </a:endParaRPr>
          </a:p>
        </p:txBody>
      </p:sp>
      <p:sp>
        <p:nvSpPr>
          <p:cNvPr id="13" name="13 CuadroTexto"/>
          <p:cNvSpPr txBox="1"/>
          <p:nvPr/>
        </p:nvSpPr>
        <p:spPr>
          <a:xfrm>
            <a:off x="3155279" y="3504787"/>
            <a:ext cx="427907" cy="35532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400" b="1" dirty="0">
                <a:latin typeface="Century Gothic" pitchFamily="34" charset="0"/>
              </a:rPr>
              <a:t>SI</a:t>
            </a:r>
          </a:p>
        </p:txBody>
      </p:sp>
      <p:sp>
        <p:nvSpPr>
          <p:cNvPr id="14" name="14 CuadroTexto"/>
          <p:cNvSpPr txBox="1"/>
          <p:nvPr/>
        </p:nvSpPr>
        <p:spPr>
          <a:xfrm>
            <a:off x="5955803" y="3504786"/>
            <a:ext cx="551583" cy="35532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400" b="1" dirty="0">
                <a:latin typeface="Century Gothic" pitchFamily="34" charset="0"/>
              </a:rPr>
              <a:t>NO</a:t>
            </a:r>
          </a:p>
        </p:txBody>
      </p:sp>
      <p:sp>
        <p:nvSpPr>
          <p:cNvPr id="15" name="15 Proceso"/>
          <p:cNvSpPr/>
          <p:nvPr/>
        </p:nvSpPr>
        <p:spPr>
          <a:xfrm>
            <a:off x="5721822" y="4161327"/>
            <a:ext cx="1019546" cy="1534991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100" b="1" dirty="0">
                <a:latin typeface="Century Gothic" pitchFamily="34" charset="0"/>
              </a:rPr>
              <a:t>Se prepara una respuesta en</a:t>
            </a:r>
            <a:r>
              <a:rPr lang="es-CR" sz="1100" b="1" baseline="0" dirty="0">
                <a:latin typeface="Century Gothic" pitchFamily="34" charset="0"/>
              </a:rPr>
              <a:t> un plazo máximo de 5 </a:t>
            </a:r>
            <a:r>
              <a:rPr lang="es-CR" sz="1100" b="1" baseline="0" dirty="0" smtClean="0">
                <a:latin typeface="Century Gothic" pitchFamily="34" charset="0"/>
              </a:rPr>
              <a:t>días</a:t>
            </a:r>
            <a:r>
              <a:rPr lang="es-CR" b="1" dirty="0">
                <a:latin typeface="Century Gothic" pitchFamily="34" charset="0"/>
              </a:rPr>
              <a:t> </a:t>
            </a:r>
            <a:r>
              <a:rPr lang="es-CR" b="1" dirty="0" smtClean="0">
                <a:latin typeface="Century Gothic" pitchFamily="34" charset="0"/>
              </a:rPr>
              <a:t>hábiles.</a:t>
            </a:r>
            <a:endParaRPr lang="es-CR" sz="1100" b="1" dirty="0">
              <a:latin typeface="Century Gothic" pitchFamily="34" charset="0"/>
            </a:endParaRPr>
          </a:p>
        </p:txBody>
      </p:sp>
      <p:sp>
        <p:nvSpPr>
          <p:cNvPr id="16" name="16 Proceso"/>
          <p:cNvSpPr/>
          <p:nvPr/>
        </p:nvSpPr>
        <p:spPr>
          <a:xfrm>
            <a:off x="4181187" y="5696319"/>
            <a:ext cx="1223812" cy="1008112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100" b="1" dirty="0">
                <a:latin typeface="Century Gothic" pitchFamily="34" charset="0"/>
              </a:rPr>
              <a:t>Trasladar</a:t>
            </a:r>
            <a:r>
              <a:rPr lang="es-CR" sz="1100" b="1" baseline="0" dirty="0">
                <a:latin typeface="Century Gothic" pitchFamily="34" charset="0"/>
              </a:rPr>
              <a:t> respuesta formal a la Contraloría</a:t>
            </a:r>
            <a:endParaRPr lang="es-CR" sz="1100" b="1" dirty="0">
              <a:latin typeface="Century Gothic" pitchFamily="34" charset="0"/>
            </a:endParaRPr>
          </a:p>
        </p:txBody>
      </p:sp>
      <p:sp>
        <p:nvSpPr>
          <p:cNvPr id="17" name="16 Proceso"/>
          <p:cNvSpPr/>
          <p:nvPr/>
        </p:nvSpPr>
        <p:spPr>
          <a:xfrm>
            <a:off x="260648" y="5359142"/>
            <a:ext cx="889532" cy="761415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100" b="1" dirty="0" smtClean="0">
                <a:latin typeface="Century Gothic" pitchFamily="34" charset="0"/>
              </a:rPr>
              <a:t>Archivar gestión</a:t>
            </a:r>
            <a:endParaRPr lang="es-CR" sz="1100" b="1" dirty="0">
              <a:latin typeface="Century Gothic" pitchFamily="34" charset="0"/>
            </a:endParaRPr>
          </a:p>
        </p:txBody>
      </p:sp>
      <p:sp>
        <p:nvSpPr>
          <p:cNvPr id="18" name="16 Proceso"/>
          <p:cNvSpPr/>
          <p:nvPr/>
        </p:nvSpPr>
        <p:spPr>
          <a:xfrm>
            <a:off x="4181187" y="6952043"/>
            <a:ext cx="1223812" cy="1004333"/>
          </a:xfrm>
          <a:prstGeom prst="flowChartProcess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100" b="1" dirty="0" smtClean="0">
                <a:latin typeface="Century Gothic" pitchFamily="34" charset="0"/>
              </a:rPr>
              <a:t>Remitir respuesta al usuario en un plazo máximo de 10 días hábiles</a:t>
            </a:r>
            <a:endParaRPr lang="es-CR" sz="1100" b="1" dirty="0">
              <a:latin typeface="Century Gothic" pitchFamily="34" charset="0"/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4221411" y="8288606"/>
            <a:ext cx="1143363" cy="53967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R" sz="1400" b="1" dirty="0" smtClean="0">
                <a:latin typeface="Century Gothic" pitchFamily="34" charset="0"/>
              </a:rPr>
              <a:t>FIN</a:t>
            </a:r>
            <a:endParaRPr lang="es-CR" sz="1400" b="1" dirty="0">
              <a:latin typeface="Century Gothic" pitchFamily="34" charset="0"/>
            </a:endParaRPr>
          </a:p>
        </p:txBody>
      </p:sp>
      <p:cxnSp>
        <p:nvCxnSpPr>
          <p:cNvPr id="21" name="20 Conector recto de flecha"/>
          <p:cNvCxnSpPr>
            <a:stCxn id="4" idx="4"/>
            <a:endCxn id="5" idx="0"/>
          </p:cNvCxnSpPr>
          <p:nvPr/>
        </p:nvCxnSpPr>
        <p:spPr>
          <a:xfrm>
            <a:off x="2084756" y="611560"/>
            <a:ext cx="2" cy="252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stCxn id="5" idx="2"/>
            <a:endCxn id="6" idx="0"/>
          </p:cNvCxnSpPr>
          <p:nvPr/>
        </p:nvCxnSpPr>
        <p:spPr>
          <a:xfrm flipH="1">
            <a:off x="2084757" y="1708219"/>
            <a:ext cx="1" cy="2451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>
            <a:stCxn id="6" idx="1"/>
            <a:endCxn id="7" idx="3"/>
          </p:cNvCxnSpPr>
          <p:nvPr/>
        </p:nvCxnSpPr>
        <p:spPr>
          <a:xfrm flipH="1" flipV="1">
            <a:off x="919879" y="2537243"/>
            <a:ext cx="216466" cy="5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>
            <a:stCxn id="7" idx="2"/>
            <a:endCxn id="9" idx="0"/>
          </p:cNvCxnSpPr>
          <p:nvPr/>
        </p:nvCxnSpPr>
        <p:spPr>
          <a:xfrm flipH="1">
            <a:off x="705925" y="2714906"/>
            <a:ext cx="1" cy="181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>
            <a:stCxn id="9" idx="2"/>
            <a:endCxn id="17" idx="0"/>
          </p:cNvCxnSpPr>
          <p:nvPr/>
        </p:nvCxnSpPr>
        <p:spPr>
          <a:xfrm flipH="1">
            <a:off x="705414" y="4074257"/>
            <a:ext cx="511" cy="1284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17" idx="2"/>
            <a:endCxn id="19" idx="2"/>
          </p:cNvCxnSpPr>
          <p:nvPr/>
        </p:nvCxnSpPr>
        <p:spPr>
          <a:xfrm>
            <a:off x="705414" y="6120557"/>
            <a:ext cx="3515997" cy="24378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>
            <a:stCxn id="6" idx="3"/>
            <a:endCxn id="8" idx="1"/>
          </p:cNvCxnSpPr>
          <p:nvPr/>
        </p:nvCxnSpPr>
        <p:spPr>
          <a:xfrm flipV="1">
            <a:off x="3033168" y="2537243"/>
            <a:ext cx="167754" cy="5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>
            <a:stCxn id="8" idx="3"/>
            <a:endCxn id="10" idx="1"/>
          </p:cNvCxnSpPr>
          <p:nvPr/>
        </p:nvCxnSpPr>
        <p:spPr>
          <a:xfrm>
            <a:off x="3737285" y="2537243"/>
            <a:ext cx="2076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 de flecha"/>
          <p:cNvCxnSpPr>
            <a:stCxn id="10" idx="2"/>
            <a:endCxn id="11" idx="0"/>
          </p:cNvCxnSpPr>
          <p:nvPr/>
        </p:nvCxnSpPr>
        <p:spPr>
          <a:xfrm flipH="1">
            <a:off x="4758386" y="2917950"/>
            <a:ext cx="58" cy="162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>
            <a:stCxn id="11" idx="1"/>
            <a:endCxn id="13" idx="3"/>
          </p:cNvCxnSpPr>
          <p:nvPr/>
        </p:nvCxnSpPr>
        <p:spPr>
          <a:xfrm flipH="1">
            <a:off x="3583186" y="3682450"/>
            <a:ext cx="19658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>
            <a:stCxn id="11" idx="3"/>
            <a:endCxn id="14" idx="1"/>
          </p:cNvCxnSpPr>
          <p:nvPr/>
        </p:nvCxnSpPr>
        <p:spPr>
          <a:xfrm>
            <a:off x="5737003" y="3682450"/>
            <a:ext cx="218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>
            <a:stCxn id="13" idx="2"/>
            <a:endCxn id="12" idx="0"/>
          </p:cNvCxnSpPr>
          <p:nvPr/>
        </p:nvCxnSpPr>
        <p:spPr>
          <a:xfrm>
            <a:off x="3369233" y="3860114"/>
            <a:ext cx="0" cy="301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 de flecha"/>
          <p:cNvCxnSpPr>
            <a:stCxn id="14" idx="2"/>
            <a:endCxn id="15" idx="0"/>
          </p:cNvCxnSpPr>
          <p:nvPr/>
        </p:nvCxnSpPr>
        <p:spPr>
          <a:xfrm>
            <a:off x="6231595" y="3860113"/>
            <a:ext cx="0" cy="301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>
            <a:stCxn id="12" idx="2"/>
            <a:endCxn id="16" idx="1"/>
          </p:cNvCxnSpPr>
          <p:nvPr/>
        </p:nvCxnSpPr>
        <p:spPr>
          <a:xfrm>
            <a:off x="3369233" y="5696319"/>
            <a:ext cx="81195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 de flecha"/>
          <p:cNvCxnSpPr>
            <a:stCxn id="15" idx="2"/>
            <a:endCxn id="16" idx="3"/>
          </p:cNvCxnSpPr>
          <p:nvPr/>
        </p:nvCxnSpPr>
        <p:spPr>
          <a:xfrm flipH="1">
            <a:off x="5404999" y="5696318"/>
            <a:ext cx="826596" cy="5040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>
            <a:stCxn id="16" idx="2"/>
            <a:endCxn id="18" idx="0"/>
          </p:cNvCxnSpPr>
          <p:nvPr/>
        </p:nvCxnSpPr>
        <p:spPr>
          <a:xfrm>
            <a:off x="4793093" y="6704431"/>
            <a:ext cx="0" cy="2476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>
            <a:stCxn id="18" idx="2"/>
            <a:endCxn id="19" idx="0"/>
          </p:cNvCxnSpPr>
          <p:nvPr/>
        </p:nvCxnSpPr>
        <p:spPr>
          <a:xfrm>
            <a:off x="4793093" y="7956376"/>
            <a:ext cx="0" cy="3322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619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83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Mora Richmond</dc:creator>
  <cp:lastModifiedBy>Jessica Mora Richmond</cp:lastModifiedBy>
  <cp:revision>6</cp:revision>
  <dcterms:created xsi:type="dcterms:W3CDTF">2018-05-29T16:49:45Z</dcterms:created>
  <dcterms:modified xsi:type="dcterms:W3CDTF">2018-05-29T17:21:30Z</dcterms:modified>
</cp:coreProperties>
</file>